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6" r:id="rId1"/>
  </p:sldMasterIdLst>
  <p:sldIdLst>
    <p:sldId id="256" r:id="rId2"/>
    <p:sldId id="257" r:id="rId3"/>
    <p:sldId id="261" r:id="rId4"/>
    <p:sldId id="265" r:id="rId5"/>
    <p:sldId id="264" r:id="rId6"/>
    <p:sldId id="263" r:id="rId7"/>
    <p:sldId id="262" r:id="rId8"/>
    <p:sldId id="260" r:id="rId9"/>
    <p:sldId id="258" r:id="rId10"/>
    <p:sldId id="259" r:id="rId11"/>
    <p:sldId id="266" r:id="rId12"/>
    <p:sldId id="268" r:id="rId13"/>
    <p:sldId id="267"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C7D944-574D-46EC-B413-7CA09727FFDA}" type="datetimeFigureOut">
              <a:rPr lang="en-US" smtClean="0"/>
              <a:pPr/>
              <a:t>3/27/2017</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EFE5691-9B3C-4F57-AFC9-5778834D784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C7D944-574D-46EC-B413-7CA09727FFDA}" type="datetimeFigureOut">
              <a:rPr lang="en-US" smtClean="0"/>
              <a:pPr/>
              <a:t>3/27/2017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E5691-9B3C-4F57-AFC9-5778834D784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C7D944-574D-46EC-B413-7CA09727FFDA}" type="datetimeFigureOut">
              <a:rPr lang="en-US" smtClean="0"/>
              <a:pPr/>
              <a:t>3/27/2017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EFE5691-9B3C-4F57-AFC9-5778834D784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C7D944-574D-46EC-B413-7CA09727FFDA}" type="datetimeFigureOut">
              <a:rPr lang="en-US" smtClean="0"/>
              <a:pPr/>
              <a:t>3/27/2017</a:t>
            </a:fld>
            <a:endParaRPr lang="en-US"/>
          </a:p>
        </p:txBody>
      </p:sp>
      <p:sp>
        <p:nvSpPr>
          <p:cNvPr id="9" name="Slide Number Placeholder 8"/>
          <p:cNvSpPr>
            <a:spLocks noGrp="1"/>
          </p:cNvSpPr>
          <p:nvPr>
            <p:ph type="sldNum" sz="quarter" idx="15"/>
          </p:nvPr>
        </p:nvSpPr>
        <p:spPr/>
        <p:txBody>
          <a:bodyPr rtlCol="0"/>
          <a:lstStyle/>
          <a:p>
            <a:fld id="{FEFE5691-9B3C-4F57-AFC9-5778834D784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C7D944-574D-46EC-B413-7CA09727FFDA}" type="datetimeFigureOut">
              <a:rPr lang="en-US" smtClean="0"/>
              <a:pPr/>
              <a:t>3/27/2017</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FEFE5691-9B3C-4F57-AFC9-5778834D784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C7D944-574D-46EC-B413-7CA09727FFDA}" type="datetimeFigureOut">
              <a:rPr lang="en-US" smtClean="0"/>
              <a:pPr/>
              <a:t>3/27/2017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EFE5691-9B3C-4F57-AFC9-5778834D784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C7D944-574D-46EC-B413-7CA09727FFDA}" type="datetimeFigureOut">
              <a:rPr lang="en-US" smtClean="0"/>
              <a:pPr/>
              <a:t>3/27/2017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EFE5691-9B3C-4F57-AFC9-5778834D784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C7D944-574D-46EC-B413-7CA09727FFDA}" type="datetimeFigureOut">
              <a:rPr lang="en-US" smtClean="0"/>
              <a:pPr/>
              <a:t>3/27/2017</a:t>
            </a:fld>
            <a:endParaRPr lang="en-US"/>
          </a:p>
        </p:txBody>
      </p:sp>
      <p:sp>
        <p:nvSpPr>
          <p:cNvPr id="7" name="Slide Number Placeholder 6"/>
          <p:cNvSpPr>
            <a:spLocks noGrp="1"/>
          </p:cNvSpPr>
          <p:nvPr>
            <p:ph type="sldNum" sz="quarter" idx="11"/>
          </p:nvPr>
        </p:nvSpPr>
        <p:spPr/>
        <p:txBody>
          <a:bodyPr rtlCol="0"/>
          <a:lstStyle/>
          <a:p>
            <a:fld id="{FEFE5691-9B3C-4F57-AFC9-5778834D784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C7D944-574D-46EC-B413-7CA09727FFDA}" type="datetimeFigureOut">
              <a:rPr lang="en-US" smtClean="0"/>
              <a:pPr/>
              <a:t>3/27/2017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EFE5691-9B3C-4F57-AFC9-5778834D784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C7D944-574D-46EC-B413-7CA09727FFDA}" type="datetimeFigureOut">
              <a:rPr lang="en-US" smtClean="0"/>
              <a:pPr/>
              <a:t>3/27/2017</a:t>
            </a:fld>
            <a:endParaRPr lang="en-US"/>
          </a:p>
        </p:txBody>
      </p:sp>
      <p:sp>
        <p:nvSpPr>
          <p:cNvPr id="22" name="Slide Number Placeholder 21"/>
          <p:cNvSpPr>
            <a:spLocks noGrp="1"/>
          </p:cNvSpPr>
          <p:nvPr>
            <p:ph type="sldNum" sz="quarter" idx="15"/>
          </p:nvPr>
        </p:nvSpPr>
        <p:spPr/>
        <p:txBody>
          <a:bodyPr rtlCol="0"/>
          <a:lstStyle/>
          <a:p>
            <a:fld id="{FEFE5691-9B3C-4F57-AFC9-5778834D784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C7D944-574D-46EC-B413-7CA09727FFDA}" type="datetimeFigureOut">
              <a:rPr lang="en-US" smtClean="0"/>
              <a:pPr/>
              <a:t>3/27/2017</a:t>
            </a:fld>
            <a:endParaRPr lang="en-US"/>
          </a:p>
        </p:txBody>
      </p:sp>
      <p:sp>
        <p:nvSpPr>
          <p:cNvPr id="18" name="Slide Number Placeholder 17"/>
          <p:cNvSpPr>
            <a:spLocks noGrp="1"/>
          </p:cNvSpPr>
          <p:nvPr>
            <p:ph type="sldNum" sz="quarter" idx="11"/>
          </p:nvPr>
        </p:nvSpPr>
        <p:spPr/>
        <p:txBody>
          <a:bodyPr rtlCol="0"/>
          <a:lstStyle/>
          <a:p>
            <a:fld id="{FEFE5691-9B3C-4F57-AFC9-5778834D784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C7D944-574D-46EC-B413-7CA09727FFDA}" type="datetimeFigureOut">
              <a:rPr lang="en-US" smtClean="0"/>
              <a:pPr/>
              <a:t>3/27/2017</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EFE5691-9B3C-4F57-AFC9-5778834D784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hyperlink" Target="http://www.officespacesouthdelhi.co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304800"/>
            <a:ext cx="8382000" cy="2286000"/>
          </a:xfrm>
        </p:spPr>
        <p:txBody>
          <a:bodyPr>
            <a:normAutofit fontScale="90000"/>
          </a:bodyPr>
          <a:lstStyle/>
          <a:p>
            <a:r>
              <a:rPr lang="en-US" sz="6000" dirty="0">
                <a:solidFill>
                  <a:schemeClr val="accent1">
                    <a:lumMod val="75000"/>
                  </a:schemeClr>
                </a:solidFill>
                <a:latin typeface="Times New Roman" pitchFamily="18" charset="0"/>
                <a:cs typeface="Times New Roman" pitchFamily="18" charset="0"/>
              </a:rPr>
              <a:t>Because your company deserves the best space!</a:t>
            </a:r>
            <a:r>
              <a:rPr lang="en-US" b="1" dirty="0"/>
              <a:t/>
            </a:r>
            <a:br>
              <a:rPr lang="en-US" b="1" dirty="0"/>
            </a:br>
            <a:endParaRPr lang="en-US" dirty="0"/>
          </a:p>
        </p:txBody>
      </p:sp>
      <p:sp>
        <p:nvSpPr>
          <p:cNvPr id="3" name="Subtitle 2"/>
          <p:cNvSpPr>
            <a:spLocks noGrp="1"/>
          </p:cNvSpPr>
          <p:nvPr>
            <p:ph type="subTitle" idx="1"/>
          </p:nvPr>
        </p:nvSpPr>
        <p:spPr>
          <a:xfrm>
            <a:off x="2362200" y="3048000"/>
            <a:ext cx="6477000" cy="1371600"/>
          </a:xfrm>
        </p:spPr>
        <p:txBody>
          <a:bodyPr/>
          <a:lstStyle/>
          <a:p>
            <a:r>
              <a:rPr lang="en-US" sz="3200" dirty="0" smtClean="0">
                <a:latin typeface="Cambria" pitchFamily="18" charset="0"/>
              </a:rPr>
              <a:t>Best Office Space on rent in Delhi</a:t>
            </a:r>
          </a:p>
          <a:p>
            <a:endParaRPr lang="en-US" dirty="0"/>
          </a:p>
        </p:txBody>
      </p:sp>
      <p:pic>
        <p:nvPicPr>
          <p:cNvPr id="4" name="Picture 3" descr="banner4.jpg"/>
          <p:cNvPicPr>
            <a:picLocks noChangeAspect="1"/>
          </p:cNvPicPr>
          <p:nvPr/>
        </p:nvPicPr>
        <p:blipFill>
          <a:blip r:embed="rId2"/>
          <a:stretch>
            <a:fillRect/>
          </a:stretch>
        </p:blipFill>
        <p:spPr>
          <a:xfrm>
            <a:off x="2362200" y="4075043"/>
            <a:ext cx="6781800" cy="2782957"/>
          </a:xfrm>
          <a:prstGeom prst="rect">
            <a:avLst/>
          </a:prstGeom>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1">
                    <a:lumMod val="75000"/>
                  </a:schemeClr>
                </a:solidFill>
                <a:latin typeface="Times New Roman" pitchFamily="18" charset="0"/>
                <a:cs typeface="Times New Roman" pitchFamily="18" charset="0"/>
              </a:rPr>
              <a:t>Office for rent in </a:t>
            </a:r>
            <a:r>
              <a:rPr lang="en-US" sz="4000" b="1" dirty="0" err="1" smtClean="0">
                <a:solidFill>
                  <a:schemeClr val="accent1">
                    <a:lumMod val="75000"/>
                  </a:schemeClr>
                </a:solidFill>
                <a:latin typeface="Times New Roman" pitchFamily="18" charset="0"/>
                <a:cs typeface="Times New Roman" pitchFamily="18" charset="0"/>
              </a:rPr>
              <a:t>Okhla</a:t>
            </a:r>
            <a:endParaRPr lang="en-US" sz="4000" b="1" dirty="0">
              <a:solidFill>
                <a:schemeClr val="accent1">
                  <a:lumMod val="75000"/>
                </a:schemeClr>
              </a:solidFill>
              <a:latin typeface="Times New Roman" pitchFamily="18" charset="0"/>
              <a:cs typeface="Times New Roman" pitchFamily="18" charset="0"/>
            </a:endParaRPr>
          </a:p>
        </p:txBody>
      </p:sp>
      <p:pic>
        <p:nvPicPr>
          <p:cNvPr id="8" name="Content Placeholder 7" descr="Furnished-Office-For-Rent_0001__DSC0043.JPG.jpg"/>
          <p:cNvPicPr>
            <a:picLocks noGrp="1" noChangeAspect="1"/>
          </p:cNvPicPr>
          <p:nvPr>
            <p:ph sz="quarter" idx="1"/>
          </p:nvPr>
        </p:nvPicPr>
        <p:blipFill>
          <a:blip r:embed="rId2"/>
          <a:stretch>
            <a:fillRect/>
          </a:stretch>
        </p:blipFill>
        <p:spPr>
          <a:xfrm>
            <a:off x="533400" y="1752599"/>
            <a:ext cx="3429000" cy="1981201"/>
          </a:xfrm>
        </p:spPr>
      </p:pic>
      <p:pic>
        <p:nvPicPr>
          <p:cNvPr id="10" name="Picture 9" descr="Furnished-Office-For-Rent_0004_IMG_081216_131043.jpg.jpg"/>
          <p:cNvPicPr>
            <a:picLocks noChangeAspect="1"/>
          </p:cNvPicPr>
          <p:nvPr/>
        </p:nvPicPr>
        <p:blipFill>
          <a:blip r:embed="rId3"/>
          <a:stretch>
            <a:fillRect/>
          </a:stretch>
        </p:blipFill>
        <p:spPr>
          <a:xfrm>
            <a:off x="533400" y="3810000"/>
            <a:ext cx="5181600" cy="2888343"/>
          </a:xfrm>
          <a:prstGeom prst="rect">
            <a:avLst/>
          </a:prstGeom>
        </p:spPr>
      </p:pic>
      <p:pic>
        <p:nvPicPr>
          <p:cNvPr id="9" name="Picture 8" descr="Furnished-Office-For-Rent_0001_IMG-20160706-WA0001.jpg.jpg"/>
          <p:cNvPicPr>
            <a:picLocks noChangeAspect="1"/>
          </p:cNvPicPr>
          <p:nvPr/>
        </p:nvPicPr>
        <p:blipFill>
          <a:blip r:embed="rId4"/>
          <a:stretch>
            <a:fillRect/>
          </a:stretch>
        </p:blipFill>
        <p:spPr>
          <a:xfrm>
            <a:off x="4051300" y="1752600"/>
            <a:ext cx="4483100" cy="2714171"/>
          </a:xfrm>
          <a:prstGeom prst="rect">
            <a:avLst/>
          </a:prstGeom>
        </p:spPr>
      </p:pic>
    </p:spTree>
  </p:cSld>
  <p:clrMapOvr>
    <a:masterClrMapping/>
  </p:clrMapOvr>
  <p:transition>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1">
                    <a:lumMod val="75000"/>
                  </a:schemeClr>
                </a:solidFill>
                <a:latin typeface="Times New Roman" pitchFamily="18" charset="0"/>
                <a:cs typeface="Times New Roman" pitchFamily="18" charset="0"/>
              </a:rPr>
              <a:t>Choose the best</a:t>
            </a:r>
            <a:endParaRPr lang="en-US" sz="4000" b="1" dirty="0">
              <a:solidFill>
                <a:schemeClr val="accent1">
                  <a:lumMod val="75000"/>
                </a:schemeClr>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5181600" cy="4873752"/>
          </a:xfrm>
        </p:spPr>
        <p:txBody>
          <a:bodyPr/>
          <a:lstStyle/>
          <a:p>
            <a:pPr algn="just"/>
            <a:r>
              <a:rPr lang="en-US" dirty="0" smtClean="0">
                <a:latin typeface="Cambria" pitchFamily="18" charset="0"/>
              </a:rPr>
              <a:t>An </a:t>
            </a:r>
            <a:r>
              <a:rPr lang="en-US" b="1" dirty="0" smtClean="0">
                <a:latin typeface="Cambria" pitchFamily="18" charset="0"/>
              </a:rPr>
              <a:t>office space on rent in Delhi</a:t>
            </a:r>
            <a:r>
              <a:rPr lang="en-US" dirty="0" smtClean="0">
                <a:latin typeface="Cambria" pitchFamily="18" charset="0"/>
              </a:rPr>
              <a:t> is a tough challenge, but saves you some unnecessary efforts by browsing the best locality by online information and testimonials. With the increasing number of options and builders in Delhi, it becomes really difficult to opt for the best under your locality expectation. You can attain belter confidence about figures and atmosphere about the region before you actually scan the place physically. </a:t>
            </a:r>
          </a:p>
          <a:p>
            <a:pPr algn="just"/>
            <a:endParaRPr lang="en-US" dirty="0">
              <a:latin typeface="Cambria" pitchFamily="18" charset="0"/>
            </a:endParaRPr>
          </a:p>
        </p:txBody>
      </p:sp>
      <p:pic>
        <p:nvPicPr>
          <p:cNvPr id="6" name="Picture 5" descr="9-options-icon.png"/>
          <p:cNvPicPr>
            <a:picLocks noChangeAspect="1"/>
          </p:cNvPicPr>
          <p:nvPr/>
        </p:nvPicPr>
        <p:blipFill>
          <a:blip r:embed="rId2"/>
          <a:stretch>
            <a:fillRect/>
          </a:stretch>
        </p:blipFill>
        <p:spPr>
          <a:xfrm>
            <a:off x="5410200" y="1447800"/>
            <a:ext cx="3276600" cy="3886200"/>
          </a:xfrm>
          <a:prstGeom prst="rect">
            <a:avLst/>
          </a:prstGeom>
        </p:spPr>
      </p:pic>
    </p:spTree>
  </p:cSld>
  <p:clrMapOvr>
    <a:masterClrMapping/>
  </p:clrMapOvr>
  <p:transition>
    <p:plus/>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914400"/>
            <a:ext cx="3810000" cy="4572000"/>
          </a:xfrm>
        </p:spPr>
        <p:txBody>
          <a:bodyPr>
            <a:normAutofit fontScale="92500" lnSpcReduction="10000"/>
          </a:bodyPr>
          <a:lstStyle/>
          <a:p>
            <a:pPr algn="just"/>
            <a:r>
              <a:rPr lang="en-US" dirty="0" smtClean="0">
                <a:latin typeface="Cambria" pitchFamily="18" charset="0"/>
              </a:rPr>
              <a:t>Thus, online platform works like an opportunity for the corporates looking for </a:t>
            </a:r>
            <a:r>
              <a:rPr lang="en-US" b="1" dirty="0" smtClean="0">
                <a:latin typeface="Cambria" pitchFamily="18" charset="0"/>
              </a:rPr>
              <a:t>office space on rent in Delhi</a:t>
            </a:r>
            <a:r>
              <a:rPr lang="en-US" dirty="0" smtClean="0">
                <a:latin typeface="Cambria" pitchFamily="18" charset="0"/>
              </a:rPr>
              <a:t> without being fooled by the brokers or builders. Don’t’ you want the perfect premises with your choice of locality and atmosphere? Then don’t opt for the choice of your broker but find your own choice and perfection by online scanning. </a:t>
            </a:r>
          </a:p>
          <a:p>
            <a:endParaRPr lang="en-US" dirty="0"/>
          </a:p>
        </p:txBody>
      </p:sp>
      <p:pic>
        <p:nvPicPr>
          <p:cNvPr id="6" name="Content Placeholder 5" descr="office-space-okhla-south-delhi.jpg"/>
          <p:cNvPicPr>
            <a:picLocks noGrp="1" noChangeAspect="1"/>
          </p:cNvPicPr>
          <p:nvPr>
            <p:ph sz="quarter" idx="2"/>
          </p:nvPr>
        </p:nvPicPr>
        <p:blipFill>
          <a:blip r:embed="rId2"/>
          <a:stretch>
            <a:fillRect/>
          </a:stretch>
        </p:blipFill>
        <p:spPr>
          <a:xfrm>
            <a:off x="4267200" y="3352800"/>
            <a:ext cx="4267200" cy="2438400"/>
          </a:xfrm>
          <a:prstGeom prst="rect">
            <a:avLst/>
          </a:prstGeom>
          <a:solidFill>
            <a:srgbClr val="FFFFFF">
              <a:shade val="85000"/>
            </a:srgbClr>
          </a:solidFill>
          <a:ln w="190500" cap="rnd">
            <a:no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prst="angle"/>
            <a:contourClr>
              <a:srgbClr val="C0C0C0"/>
            </a:contourClr>
          </a:sp3d>
        </p:spPr>
      </p:pic>
      <p:pic>
        <p:nvPicPr>
          <p:cNvPr id="8" name="Picture 7" descr="Office-Space-Nehru-Place.jpg"/>
          <p:cNvPicPr>
            <a:picLocks noChangeAspect="1"/>
          </p:cNvPicPr>
          <p:nvPr/>
        </p:nvPicPr>
        <p:blipFill>
          <a:blip r:embed="rId3"/>
          <a:stretch>
            <a:fillRect/>
          </a:stretch>
        </p:blipFill>
        <p:spPr>
          <a:xfrm>
            <a:off x="4267199" y="990600"/>
            <a:ext cx="4114801" cy="22860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cover dir="l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1">
                    <a:lumMod val="75000"/>
                  </a:schemeClr>
                </a:solidFill>
                <a:latin typeface="Times New Roman" pitchFamily="18" charset="0"/>
                <a:cs typeface="Times New Roman" pitchFamily="18" charset="0"/>
              </a:rPr>
              <a:t>Conclusion</a:t>
            </a:r>
            <a:endParaRPr lang="en-US" sz="4000" b="1" dirty="0">
              <a:solidFill>
                <a:schemeClr val="accent1">
                  <a:lumMod val="75000"/>
                </a:schemeClr>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4648200"/>
            <a:ext cx="8001000" cy="1752600"/>
          </a:xfrm>
        </p:spPr>
        <p:txBody>
          <a:bodyPr/>
          <a:lstStyle/>
          <a:p>
            <a:pPr algn="just">
              <a:buNone/>
            </a:pPr>
            <a:r>
              <a:rPr lang="en-US" dirty="0" smtClean="0">
                <a:latin typeface="Cambria" pitchFamily="18" charset="0"/>
              </a:rPr>
              <a:t>	Your mission of </a:t>
            </a:r>
            <a:r>
              <a:rPr lang="en-US" b="1" dirty="0" smtClean="0">
                <a:latin typeface="Cambria" pitchFamily="18" charset="0"/>
              </a:rPr>
              <a:t>Office space on rent in Delhi</a:t>
            </a:r>
            <a:r>
              <a:rPr lang="en-US" dirty="0" smtClean="0">
                <a:latin typeface="Cambria" pitchFamily="18" charset="0"/>
              </a:rPr>
              <a:t> will succeed under your figures without compromising any segment or reputation of your brand. Because you deserve the best!</a:t>
            </a:r>
          </a:p>
          <a:p>
            <a:pPr algn="just"/>
            <a:endParaRPr lang="en-US" dirty="0" smtClean="0">
              <a:latin typeface="Cambria" pitchFamily="18" charset="0"/>
            </a:endParaRPr>
          </a:p>
          <a:p>
            <a:pPr algn="just">
              <a:buNone/>
            </a:pPr>
            <a:endParaRPr lang="en-US" dirty="0" smtClean="0">
              <a:latin typeface="Cambria" pitchFamily="18" charset="0"/>
            </a:endParaRPr>
          </a:p>
          <a:p>
            <a:pPr algn="just">
              <a:buNone/>
            </a:pPr>
            <a:endParaRPr lang="en-US" dirty="0" smtClean="0">
              <a:latin typeface="Cambria" pitchFamily="18" charset="0"/>
            </a:endParaRPr>
          </a:p>
          <a:p>
            <a:pPr algn="just"/>
            <a:endParaRPr lang="en-US" dirty="0">
              <a:latin typeface="Cambria" pitchFamily="18" charset="0"/>
            </a:endParaRPr>
          </a:p>
        </p:txBody>
      </p:sp>
      <p:pic>
        <p:nvPicPr>
          <p:cNvPr id="4" name="Picture 3" descr="banner21.jpg"/>
          <p:cNvPicPr>
            <a:picLocks noChangeAspect="1"/>
          </p:cNvPicPr>
          <p:nvPr/>
        </p:nvPicPr>
        <p:blipFill>
          <a:blip r:embed="rId2"/>
          <a:stretch>
            <a:fillRect/>
          </a:stretch>
        </p:blipFill>
        <p:spPr>
          <a:xfrm>
            <a:off x="152400" y="1600200"/>
            <a:ext cx="8534400" cy="2782957"/>
          </a:xfrm>
          <a:prstGeom prst="rect">
            <a:avLst/>
          </a:prstGeom>
          <a:scene3d>
            <a:camera prst="orthographicFront"/>
            <a:lightRig rig="threePt" dir="t"/>
          </a:scene3d>
          <a:sp3d>
            <a:bevelT prst="convex"/>
          </a:sp3d>
        </p:spPr>
      </p:pic>
    </p:spTree>
  </p:cSld>
  <p:clrMapOvr>
    <a:masterClrMapping/>
  </p:clrMapOvr>
  <p:transition>
    <p:blinds/>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2133600"/>
            <a:ext cx="8001000" cy="4264152"/>
          </a:xfrm>
        </p:spPr>
        <p:style>
          <a:lnRef idx="1">
            <a:schemeClr val="accent1"/>
          </a:lnRef>
          <a:fillRef idx="2">
            <a:schemeClr val="accent1"/>
          </a:fillRef>
          <a:effectRef idx="1">
            <a:schemeClr val="accent1"/>
          </a:effectRef>
          <a:fontRef idx="minor">
            <a:schemeClr val="dk1"/>
          </a:fontRef>
        </p:style>
        <p:txBody>
          <a:bodyPr>
            <a:normAutofit/>
          </a:bodyPr>
          <a:lstStyle/>
          <a:p>
            <a:pPr>
              <a:buNone/>
            </a:pPr>
            <a:r>
              <a:rPr lang="en-IN" sz="3000" dirty="0" smtClean="0">
                <a:latin typeface="Cambria" pitchFamily="18" charset="0"/>
              </a:rPr>
              <a:t>	Address:- </a:t>
            </a:r>
            <a:r>
              <a:rPr lang="en-US" sz="3000" dirty="0" smtClean="0">
                <a:latin typeface="Cambria" pitchFamily="18" charset="0"/>
              </a:rPr>
              <a:t>East of Kailash, New Delhi – 110065</a:t>
            </a:r>
          </a:p>
          <a:p>
            <a:pPr>
              <a:buNone/>
            </a:pPr>
            <a:r>
              <a:rPr lang="en-US" sz="3000" dirty="0" smtClean="0">
                <a:latin typeface="Cambria" pitchFamily="18" charset="0"/>
              </a:rPr>
              <a:t>	Landmark: Main Road, Opp. </a:t>
            </a:r>
            <a:r>
              <a:rPr lang="en-US" sz="3000" dirty="0" err="1" smtClean="0">
                <a:latin typeface="Cambria" pitchFamily="18" charset="0"/>
              </a:rPr>
              <a:t>Iskcon</a:t>
            </a:r>
            <a:r>
              <a:rPr lang="en-US" sz="3000" dirty="0" smtClean="0">
                <a:latin typeface="Cambria" pitchFamily="18" charset="0"/>
              </a:rPr>
              <a:t> Temple</a:t>
            </a:r>
            <a:br>
              <a:rPr lang="en-US" sz="3000" dirty="0" smtClean="0">
                <a:latin typeface="Cambria" pitchFamily="18" charset="0"/>
              </a:rPr>
            </a:br>
            <a:r>
              <a:rPr lang="en-US" sz="3000" dirty="0" smtClean="0">
                <a:latin typeface="Cambria" pitchFamily="18" charset="0"/>
              </a:rPr>
              <a:t>Phone No: +91-9810 156 633</a:t>
            </a:r>
            <a:br>
              <a:rPr lang="en-US" sz="3000" dirty="0" smtClean="0">
                <a:latin typeface="Cambria" pitchFamily="18" charset="0"/>
              </a:rPr>
            </a:br>
            <a:r>
              <a:rPr lang="en-US" sz="3000" dirty="0" smtClean="0">
                <a:latin typeface="Cambria" pitchFamily="18" charset="0"/>
              </a:rPr>
              <a:t>Email: info@realtyspeaks.com </a:t>
            </a:r>
            <a:br>
              <a:rPr lang="en-US" sz="3000" dirty="0" smtClean="0">
                <a:latin typeface="Cambria" pitchFamily="18" charset="0"/>
              </a:rPr>
            </a:br>
            <a:r>
              <a:rPr lang="en-US" sz="3000" dirty="0" smtClean="0">
                <a:latin typeface="Cambria" pitchFamily="18" charset="0"/>
              </a:rPr>
              <a:t>Web: </a:t>
            </a:r>
            <a:r>
              <a:rPr lang="en-US" sz="3000" u="sng" dirty="0" smtClean="0">
                <a:solidFill>
                  <a:schemeClr val="bg2">
                    <a:lumMod val="25000"/>
                  </a:schemeClr>
                </a:solidFill>
                <a:latin typeface="Cambria" pitchFamily="18" charset="0"/>
                <a:hlinkClick r:id="rId2"/>
              </a:rPr>
              <a:t>www.officespacesouthdelhi.com</a:t>
            </a:r>
            <a:endParaRPr lang="en-US" sz="3000" u="sng" dirty="0">
              <a:solidFill>
                <a:schemeClr val="bg2">
                  <a:lumMod val="25000"/>
                </a:schemeClr>
              </a:solidFill>
              <a:latin typeface="Cambria" pitchFamily="18" charset="0"/>
            </a:endParaRPr>
          </a:p>
        </p:txBody>
      </p:sp>
      <p:pic>
        <p:nvPicPr>
          <p:cNvPr id="4" name="Picture 3" descr="office-space1.png"/>
          <p:cNvPicPr>
            <a:picLocks noChangeAspect="1"/>
          </p:cNvPicPr>
          <p:nvPr/>
        </p:nvPicPr>
        <p:blipFill>
          <a:blip r:embed="rId3"/>
          <a:stretch>
            <a:fillRect/>
          </a:stretch>
        </p:blipFill>
        <p:spPr>
          <a:xfrm>
            <a:off x="762000" y="304800"/>
            <a:ext cx="6781800" cy="1295400"/>
          </a:xfrm>
          <a:prstGeom prst="rect">
            <a:avLst/>
          </a:prstGeom>
        </p:spPr>
      </p:pic>
    </p:spTree>
  </p:cSld>
  <p:clrMapOvr>
    <a:masterClrMapping/>
  </p:clrMapOvr>
  <p:transition>
    <p:comb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838200"/>
            <a:ext cx="8305800" cy="5257800"/>
          </a:xfrm>
        </p:spPr>
        <p:txBody>
          <a:bodyPr>
            <a:normAutofit/>
          </a:bodyPr>
          <a:lstStyle/>
          <a:p>
            <a:pPr algn="ctr"/>
            <a:r>
              <a:rPr lang="en-US" sz="7200" b="1" dirty="0" smtClean="0">
                <a:solidFill>
                  <a:schemeClr val="accent1">
                    <a:lumMod val="75000"/>
                  </a:schemeClr>
                </a:solidFill>
                <a:latin typeface="Times New Roman" pitchFamily="18" charset="0"/>
                <a:cs typeface="Times New Roman" pitchFamily="18" charset="0"/>
              </a:rPr>
              <a:t>Thanks for watching </a:t>
            </a:r>
            <a:br>
              <a:rPr lang="en-US" sz="7200" b="1" dirty="0" smtClean="0">
                <a:solidFill>
                  <a:schemeClr val="accent1">
                    <a:lumMod val="75000"/>
                  </a:schemeClr>
                </a:solidFill>
                <a:latin typeface="Times New Roman" pitchFamily="18" charset="0"/>
                <a:cs typeface="Times New Roman" pitchFamily="18" charset="0"/>
              </a:rPr>
            </a:br>
            <a:r>
              <a:rPr lang="en-US" sz="7200" b="1" dirty="0" smtClean="0">
                <a:solidFill>
                  <a:schemeClr val="accent1">
                    <a:lumMod val="75000"/>
                  </a:schemeClr>
                </a:solidFill>
                <a:latin typeface="Times New Roman" pitchFamily="18" charset="0"/>
                <a:cs typeface="Times New Roman" pitchFamily="18" charset="0"/>
              </a:rPr>
              <a:t>Have a good time ahead </a:t>
            </a:r>
            <a:r>
              <a:rPr lang="en-US" sz="7200" b="1" dirty="0" smtClean="0">
                <a:solidFill>
                  <a:schemeClr val="accent1">
                    <a:lumMod val="75000"/>
                  </a:schemeClr>
                </a:solidFill>
                <a:latin typeface="Times New Roman" pitchFamily="18" charset="0"/>
                <a:cs typeface="Times New Roman" pitchFamily="18" charset="0"/>
                <a:sym typeface="Wingdings" pitchFamily="2" charset="2"/>
              </a:rPr>
              <a:t></a:t>
            </a:r>
            <a:endParaRPr lang="en-US" sz="7200" b="1" dirty="0">
              <a:solidFill>
                <a:schemeClr val="accent1">
                  <a:lumMod val="75000"/>
                </a:schemeClr>
              </a:solidFill>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1">
                    <a:lumMod val="75000"/>
                  </a:schemeClr>
                </a:solidFill>
                <a:latin typeface="Times New Roman" pitchFamily="18" charset="0"/>
                <a:cs typeface="Times New Roman" pitchFamily="18" charset="0"/>
              </a:rPr>
              <a:t>Summary</a:t>
            </a:r>
            <a:endParaRPr lang="en-US" sz="4000" dirty="0">
              <a:solidFill>
                <a:schemeClr val="accent1">
                  <a:lumMod val="75000"/>
                </a:schemeClr>
              </a:solidFill>
              <a:latin typeface="Times New Roman" pitchFamily="18" charset="0"/>
              <a:cs typeface="Times New Roman" pitchFamily="18" charset="0"/>
            </a:endParaRPr>
          </a:p>
        </p:txBody>
      </p:sp>
      <p:sp>
        <p:nvSpPr>
          <p:cNvPr id="3" name="Content Placeholder 2"/>
          <p:cNvSpPr>
            <a:spLocks noGrp="1"/>
          </p:cNvSpPr>
          <p:nvPr>
            <p:ph sz="quarter" idx="1"/>
          </p:nvPr>
        </p:nvSpPr>
        <p:spPr/>
        <p:txBody>
          <a:bodyPr/>
          <a:lstStyle/>
          <a:p>
            <a:pPr algn="just"/>
            <a:r>
              <a:rPr lang="en-US" dirty="0" smtClean="0">
                <a:latin typeface="Cambria" pitchFamily="18" charset="0"/>
              </a:rPr>
              <a:t>How can you compromise on the structure and aroma of your office when you have a reputation to maintain? This time grab the confidence regarding rentals, facilities and opportunities before you visit and choose the best office space on rent in Delhi.</a:t>
            </a:r>
          </a:p>
          <a:p>
            <a:pPr algn="just"/>
            <a:endParaRPr lang="en-US" dirty="0">
              <a:latin typeface="Cambria" pitchFamily="18" charset="0"/>
            </a:endParaRPr>
          </a:p>
        </p:txBody>
      </p:sp>
      <p:pic>
        <p:nvPicPr>
          <p:cNvPr id="4" name="Picture 3" descr="banner31.jpg"/>
          <p:cNvPicPr>
            <a:picLocks noChangeAspect="1"/>
          </p:cNvPicPr>
          <p:nvPr/>
        </p:nvPicPr>
        <p:blipFill>
          <a:blip r:embed="rId2"/>
          <a:stretch>
            <a:fillRect/>
          </a:stretch>
        </p:blipFill>
        <p:spPr>
          <a:xfrm>
            <a:off x="152400" y="3846443"/>
            <a:ext cx="8610600" cy="2782957"/>
          </a:xfrm>
          <a:prstGeom prst="rect">
            <a:avLst/>
          </a:prstGeom>
          <a:ln>
            <a:noFill/>
          </a:ln>
          <a:effectLst>
            <a:outerShdw blurRad="292100" dist="139700" dir="2700000" algn="tl" rotWithShape="0">
              <a:srgbClr val="333333">
                <a:alpha val="65000"/>
              </a:srgbClr>
            </a:outerShdw>
          </a:effectLst>
          <a:scene3d>
            <a:camera prst="orthographicFront"/>
            <a:lightRig rig="threePt" dir="t"/>
          </a:scene3d>
          <a:sp3d>
            <a:bevelT w="165100" prst="coolSlant"/>
          </a:sp3d>
        </p:spPr>
      </p:pic>
    </p:spTree>
  </p:cSld>
  <p:clrMapOvr>
    <a:masterClrMapping/>
  </p:clrMapOvr>
  <p:transition>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b="1" dirty="0" smtClean="0">
                <a:solidFill>
                  <a:schemeClr val="accent1">
                    <a:lumMod val="75000"/>
                  </a:schemeClr>
                </a:solidFill>
                <a:latin typeface="Times New Roman" pitchFamily="18" charset="0"/>
                <a:cs typeface="Times New Roman" pitchFamily="18" charset="0"/>
              </a:rPr>
              <a:t>Searching for a new office space?</a:t>
            </a:r>
            <a:endParaRPr lang="en-US" sz="4000" b="1" dirty="0">
              <a:solidFill>
                <a:schemeClr val="accent1">
                  <a:lumMod val="75000"/>
                </a:schemeClr>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609600" y="2286000"/>
            <a:ext cx="7467600" cy="3505200"/>
          </a:xfrm>
        </p:spPr>
        <p:txBody>
          <a:bodyPr>
            <a:normAutofit/>
          </a:bodyPr>
          <a:lstStyle/>
          <a:p>
            <a:pPr algn="just"/>
            <a:r>
              <a:rPr lang="en-US" dirty="0" smtClean="0">
                <a:latin typeface="Cambria" pitchFamily="18" charset="0"/>
              </a:rPr>
              <a:t>Opening new branch or moving your old premises to a new location, the complete procedure develops the hectic schedule for the decision makers. And don’t forget the scanning of new offices that will go on for few weeks before you choose the perfect place. Let’s list the factors that you consider while looking for an </a:t>
            </a:r>
            <a:r>
              <a:rPr lang="en-US" b="1" dirty="0" smtClean="0">
                <a:solidFill>
                  <a:schemeClr val="accent1">
                    <a:lumMod val="75000"/>
                  </a:schemeClr>
                </a:solidFill>
                <a:latin typeface="Cambria" pitchFamily="18" charset="0"/>
              </a:rPr>
              <a:t>office space on rent in Delhi</a:t>
            </a:r>
            <a:r>
              <a:rPr lang="en-US" b="1" dirty="0" smtClean="0">
                <a:latin typeface="Cambria" pitchFamily="18" charset="0"/>
              </a:rPr>
              <a:t>.</a:t>
            </a:r>
            <a:endParaRPr lang="en-US" dirty="0" smtClean="0">
              <a:latin typeface="Cambria" pitchFamily="18" charset="0"/>
            </a:endParaRPr>
          </a:p>
          <a:p>
            <a:pPr algn="just"/>
            <a:endParaRPr lang="en-US" dirty="0">
              <a:latin typeface="Cambria" pitchFamily="18" charset="0"/>
            </a:endParaRPr>
          </a:p>
        </p:txBody>
      </p:sp>
    </p:spTree>
  </p:cSld>
  <p:clrMapOvr>
    <a:masterClrMapping/>
  </p:clrMapOvr>
  <p:transition>
    <p:pull dir="l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3-points.jpg"/>
          <p:cNvPicPr>
            <a:picLocks noChangeAspect="1"/>
          </p:cNvPicPr>
          <p:nvPr/>
        </p:nvPicPr>
        <p:blipFill>
          <a:blip r:embed="rId2"/>
          <a:stretch>
            <a:fillRect/>
          </a:stretch>
        </p:blipFill>
        <p:spPr>
          <a:xfrm>
            <a:off x="152400" y="1828800"/>
            <a:ext cx="3810000" cy="3705225"/>
          </a:xfrm>
          <a:prstGeom prst="rect">
            <a:avLst/>
          </a:prstGeom>
        </p:spPr>
      </p:pic>
      <p:sp>
        <p:nvSpPr>
          <p:cNvPr id="2" name="Title 1"/>
          <p:cNvSpPr>
            <a:spLocks noGrp="1"/>
          </p:cNvSpPr>
          <p:nvPr>
            <p:ph type="title"/>
          </p:nvPr>
        </p:nvSpPr>
        <p:spPr/>
        <p:txBody>
          <a:bodyPr>
            <a:normAutofit/>
          </a:bodyPr>
          <a:lstStyle/>
          <a:p>
            <a:r>
              <a:rPr lang="en-US" sz="4000" b="1" dirty="0" smtClean="0">
                <a:solidFill>
                  <a:schemeClr val="accent1">
                    <a:lumMod val="75000"/>
                  </a:schemeClr>
                </a:solidFill>
                <a:latin typeface="Times New Roman" pitchFamily="18" charset="0"/>
                <a:cs typeface="Times New Roman" pitchFamily="18" charset="0"/>
              </a:rPr>
              <a:t>3 Points to remember</a:t>
            </a:r>
            <a:endParaRPr lang="en-US" sz="4000" b="1" dirty="0">
              <a:solidFill>
                <a:schemeClr val="accent1">
                  <a:lumMod val="75000"/>
                </a:schemeClr>
              </a:solidFill>
              <a:latin typeface="Times New Roman" pitchFamily="18" charset="0"/>
              <a:cs typeface="Times New Roman" pitchFamily="18" charset="0"/>
            </a:endParaRPr>
          </a:p>
        </p:txBody>
      </p:sp>
      <p:sp>
        <p:nvSpPr>
          <p:cNvPr id="5" name="Title 1"/>
          <p:cNvSpPr txBox="1">
            <a:spLocks/>
          </p:cNvSpPr>
          <p:nvPr/>
        </p:nvSpPr>
        <p:spPr>
          <a:xfrm>
            <a:off x="5410200" y="1905000"/>
            <a:ext cx="2971800" cy="3200400"/>
          </a:xfrm>
          <a:prstGeom prst="rect">
            <a:avLst/>
          </a:prstGeom>
        </p:spPr>
        <p:txBody>
          <a:bodyPr vert="horz" anchor="b">
            <a:normAutofit/>
          </a:bodyPr>
          <a:lstStyle/>
          <a:p>
            <a:pPr lvl="0">
              <a:spcBef>
                <a:spcPct val="0"/>
              </a:spcBef>
            </a:pPr>
            <a:endParaRPr kumimoji="0" lang="en-US" sz="4000" b="1" i="0" u="none" strike="noStrike" kern="1200" cap="small" spc="0" normalizeH="0" baseline="0" noProof="0" dirty="0">
              <a:ln>
                <a:noFill/>
              </a:ln>
              <a:solidFill>
                <a:schemeClr val="accent1">
                  <a:lumMod val="75000"/>
                </a:schemeClr>
              </a:solidFill>
              <a:effectLst/>
              <a:uLnTx/>
              <a:uFillTx/>
              <a:latin typeface="Cambria" pitchFamily="18" charset="0"/>
              <a:ea typeface="+mj-ea"/>
              <a:cs typeface="Times New Roman" pitchFamily="18" charset="0"/>
            </a:endParaRPr>
          </a:p>
        </p:txBody>
      </p:sp>
      <p:sp>
        <p:nvSpPr>
          <p:cNvPr id="6" name="Content Placeholder 5"/>
          <p:cNvSpPr>
            <a:spLocks noGrp="1"/>
          </p:cNvSpPr>
          <p:nvPr>
            <p:ph sz="quarter" idx="1"/>
          </p:nvPr>
        </p:nvSpPr>
        <p:spPr>
          <a:xfrm>
            <a:off x="4572000" y="1905000"/>
            <a:ext cx="3810000" cy="1676400"/>
          </a:xfrm>
        </p:spPr>
        <p:txBody>
          <a:bodyPr/>
          <a:lstStyle/>
          <a:p>
            <a:pPr lvl="0">
              <a:buNone/>
            </a:pPr>
            <a:r>
              <a:rPr lang="en-US" sz="2600" b="1" dirty="0" smtClean="0">
                <a:solidFill>
                  <a:schemeClr val="accent1">
                    <a:lumMod val="75000"/>
                  </a:schemeClr>
                </a:solidFill>
                <a:latin typeface="Cambria" pitchFamily="18" charset="0"/>
              </a:rPr>
              <a:t>1: </a:t>
            </a:r>
            <a:r>
              <a:rPr lang="en-US" sz="2600" b="1" dirty="0" smtClean="0">
                <a:latin typeface="Cambria" pitchFamily="18" charset="0"/>
              </a:rPr>
              <a:t>Financial Budget</a:t>
            </a:r>
          </a:p>
          <a:p>
            <a:pPr lvl="0">
              <a:buNone/>
            </a:pPr>
            <a:r>
              <a:rPr lang="en-US" sz="2600" b="1" dirty="0" smtClean="0">
                <a:solidFill>
                  <a:schemeClr val="accent1">
                    <a:lumMod val="75000"/>
                  </a:schemeClr>
                </a:solidFill>
                <a:latin typeface="Cambria" pitchFamily="18" charset="0"/>
              </a:rPr>
              <a:t>2: </a:t>
            </a:r>
            <a:r>
              <a:rPr lang="en-US" sz="2600" b="1" dirty="0" smtClean="0">
                <a:latin typeface="Cambria" pitchFamily="18" charset="0"/>
              </a:rPr>
              <a:t>Atmosphere</a:t>
            </a:r>
            <a:endParaRPr lang="en-US" sz="2600" dirty="0" smtClean="0">
              <a:latin typeface="Cambria" pitchFamily="18" charset="0"/>
            </a:endParaRPr>
          </a:p>
          <a:p>
            <a:pPr lvl="0">
              <a:buNone/>
            </a:pPr>
            <a:r>
              <a:rPr lang="en-US" sz="2600" b="1" dirty="0" smtClean="0">
                <a:solidFill>
                  <a:schemeClr val="accent1">
                    <a:lumMod val="75000"/>
                  </a:schemeClr>
                </a:solidFill>
                <a:latin typeface="Cambria" pitchFamily="18" charset="0"/>
              </a:rPr>
              <a:t>3: </a:t>
            </a:r>
            <a:r>
              <a:rPr lang="en-US" sz="2600" b="1" dirty="0" smtClean="0">
                <a:latin typeface="Cambria" pitchFamily="18" charset="0"/>
              </a:rPr>
              <a:t>Facilities</a:t>
            </a:r>
            <a:endParaRPr lang="en-US" sz="2600" b="1" cap="small" dirty="0" smtClean="0">
              <a:solidFill>
                <a:schemeClr val="accent1">
                  <a:lumMod val="75000"/>
                </a:schemeClr>
              </a:solidFill>
              <a:latin typeface="Cambria" pitchFamily="18" charset="0"/>
              <a:cs typeface="Times New Roman" pitchFamily="18" charset="0"/>
            </a:endParaRPr>
          </a:p>
          <a:p>
            <a:endParaRPr lang="en-US" dirty="0"/>
          </a:p>
        </p:txBody>
      </p:sp>
      <p:pic>
        <p:nvPicPr>
          <p:cNvPr id="9" name="Picture 8" descr="Office-Space-in-Mohan-Co-operative-South-Delhi.jpg"/>
          <p:cNvPicPr>
            <a:picLocks noChangeAspect="1"/>
          </p:cNvPicPr>
          <p:nvPr/>
        </p:nvPicPr>
        <p:blipFill>
          <a:blip r:embed="rId3"/>
          <a:stretch>
            <a:fillRect/>
          </a:stretch>
        </p:blipFill>
        <p:spPr>
          <a:xfrm>
            <a:off x="3962400" y="3554147"/>
            <a:ext cx="4648200" cy="2985823"/>
          </a:xfrm>
          <a:prstGeom prst="roundRect">
            <a:avLst>
              <a:gd name="adj" fmla="val 16667"/>
            </a:avLst>
          </a:prstGeom>
          <a:ln w="38100">
            <a:solidFill>
              <a:schemeClr val="accent1">
                <a:lumMod val="75000"/>
              </a:schemeClr>
            </a:solid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1">
                    <a:lumMod val="75000"/>
                  </a:schemeClr>
                </a:solidFill>
                <a:latin typeface="Times New Roman" pitchFamily="18" charset="0"/>
                <a:cs typeface="Times New Roman" pitchFamily="18" charset="0"/>
              </a:rPr>
              <a:t>1: Financial Budget: </a:t>
            </a:r>
            <a:endParaRPr lang="en-US" sz="4000" b="1" dirty="0">
              <a:solidFill>
                <a:schemeClr val="accent1">
                  <a:lumMod val="75000"/>
                </a:schemeClr>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228600" y="1524000"/>
            <a:ext cx="4419600" cy="3352800"/>
          </a:xfrm>
        </p:spPr>
        <p:txBody>
          <a:bodyPr>
            <a:normAutofit lnSpcReduction="10000"/>
          </a:bodyPr>
          <a:lstStyle/>
          <a:p>
            <a:pPr algn="just"/>
            <a:r>
              <a:rPr lang="en-US" dirty="0" smtClean="0">
                <a:latin typeface="Cambria" pitchFamily="18" charset="0"/>
              </a:rPr>
              <a:t>Well there is no doubt in stating that every corporate look for the best premises under the lowest price possible. Sometimes when people are not aware of the region and the competitive prices, they might get fooled about the range later on. </a:t>
            </a:r>
            <a:endParaRPr lang="en-US" dirty="0"/>
          </a:p>
        </p:txBody>
      </p:sp>
      <p:pic>
        <p:nvPicPr>
          <p:cNvPr id="4" name="Picture 3" descr="OSSD.png"/>
          <p:cNvPicPr>
            <a:picLocks noChangeAspect="1"/>
          </p:cNvPicPr>
          <p:nvPr/>
        </p:nvPicPr>
        <p:blipFill>
          <a:blip r:embed="rId2"/>
          <a:stretch>
            <a:fillRect/>
          </a:stretch>
        </p:blipFill>
        <p:spPr>
          <a:xfrm>
            <a:off x="4724400" y="1401572"/>
            <a:ext cx="3962400" cy="3018028"/>
          </a:xfrm>
          <a:prstGeom prst="rect">
            <a:avLst/>
          </a:prstGeom>
        </p:spPr>
      </p:pic>
      <p:sp>
        <p:nvSpPr>
          <p:cNvPr id="5" name="Content Placeholder 2"/>
          <p:cNvSpPr txBox="1">
            <a:spLocks/>
          </p:cNvSpPr>
          <p:nvPr/>
        </p:nvSpPr>
        <p:spPr>
          <a:xfrm>
            <a:off x="228600" y="4800600"/>
            <a:ext cx="8305800" cy="1752600"/>
          </a:xfrm>
          <a:prstGeom prst="rect">
            <a:avLst/>
          </a:prstGeom>
        </p:spPr>
        <p:txBody>
          <a:bodyPr vert="horz">
            <a:normAutofit/>
          </a:bodyPr>
          <a:lstStyle/>
          <a:p>
            <a:pPr marL="274320" marR="0" lvl="0" indent="-274320" algn="just" defTabSz="914400" rtl="0" eaLnBrk="1" fontAlgn="auto" latinLnBrk="0" hangingPunct="1">
              <a:lnSpc>
                <a:spcPct val="100000"/>
              </a:lnSpc>
              <a:spcBef>
                <a:spcPts val="600"/>
              </a:spcBef>
              <a:spcAft>
                <a:spcPts val="0"/>
              </a:spcAft>
              <a:buClr>
                <a:schemeClr val="accent1"/>
              </a:buClr>
              <a:buSzPct val="70000"/>
              <a:buFont typeface="Wingdings"/>
              <a:buChar char=""/>
              <a:tabLst/>
              <a:defRPr/>
            </a:pPr>
            <a:r>
              <a:rPr kumimoji="0" lang="en-US" sz="2400" b="0" i="0" u="none" strike="noStrike" kern="1200" cap="none" spc="0" normalizeH="0" baseline="0" noProof="0" dirty="0" smtClean="0">
                <a:ln>
                  <a:noFill/>
                </a:ln>
                <a:solidFill>
                  <a:schemeClr val="tx1"/>
                </a:solidFill>
                <a:effectLst/>
                <a:uLnTx/>
                <a:uFillTx/>
                <a:latin typeface="Cambria" pitchFamily="18" charset="0"/>
                <a:ea typeface="+mn-ea"/>
                <a:cs typeface="+mn-cs"/>
              </a:rPr>
              <a:t>In order to serve the best of your budget, you must browse the important information and data about the region online. That will also help you to develop confidence in your figure to consider </a:t>
            </a:r>
            <a:r>
              <a:rPr kumimoji="0" lang="en-US" sz="2400" b="1" i="0" u="none" strike="noStrike" kern="1200" cap="none" spc="0" normalizeH="0" baseline="0" noProof="0" dirty="0" smtClean="0">
                <a:ln>
                  <a:noFill/>
                </a:ln>
                <a:solidFill>
                  <a:schemeClr val="tx1"/>
                </a:solidFill>
                <a:effectLst/>
                <a:uLnTx/>
                <a:uFillTx/>
                <a:latin typeface="Cambria" pitchFamily="18" charset="0"/>
                <a:ea typeface="+mn-ea"/>
                <a:cs typeface="+mn-cs"/>
              </a:rPr>
              <a:t>office space on rent in Delhi</a:t>
            </a:r>
            <a:r>
              <a:rPr kumimoji="0" lang="en-US" sz="2400" b="0" i="0" u="none" strike="noStrike" kern="1200" cap="none" spc="0" normalizeH="0" baseline="0" noProof="0" dirty="0" smtClean="0">
                <a:ln>
                  <a:noFill/>
                </a:ln>
                <a:solidFill>
                  <a:schemeClr val="tx1"/>
                </a:solidFill>
                <a:effectLst/>
                <a:uLnTx/>
                <a:uFillTx/>
                <a:latin typeface="Cambria" pitchFamily="18" charset="0"/>
                <a:ea typeface="+mn-ea"/>
                <a:cs typeface="+mn-cs"/>
              </a:rPr>
              <a:t>. </a:t>
            </a:r>
          </a:p>
          <a:p>
            <a:pPr marL="274320" marR="0" lvl="0" indent="-274320" algn="l" defTabSz="914400" rtl="0" eaLnBrk="1" fontAlgn="auto" latinLnBrk="0" hangingPunct="1">
              <a:lnSpc>
                <a:spcPct val="100000"/>
              </a:lnSpc>
              <a:spcBef>
                <a:spcPts val="600"/>
              </a:spcBef>
              <a:spcAft>
                <a:spcPts val="0"/>
              </a:spcAft>
              <a:buClr>
                <a:schemeClr val="accent1"/>
              </a:buClr>
              <a:buSzPct val="70000"/>
              <a:buFont typeface="Wingdings"/>
              <a:buChar char=""/>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ransition>
    <p:wheel spokes="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solidFill>
                  <a:schemeClr val="accent1">
                    <a:lumMod val="75000"/>
                  </a:schemeClr>
                </a:solidFill>
                <a:latin typeface="Times New Roman" pitchFamily="18" charset="0"/>
                <a:cs typeface="Times New Roman" pitchFamily="18" charset="0"/>
              </a:rPr>
              <a:t>2: Atmosphere</a:t>
            </a:r>
            <a:r>
              <a:rPr lang="en-US" sz="4000" dirty="0" smtClean="0">
                <a:solidFill>
                  <a:schemeClr val="accent1">
                    <a:lumMod val="75000"/>
                  </a:schemeClr>
                </a:solidFill>
                <a:latin typeface="Times New Roman" pitchFamily="18" charset="0"/>
                <a:cs typeface="Times New Roman" pitchFamily="18" charset="0"/>
              </a:rPr>
              <a:t>:</a:t>
            </a:r>
            <a:endParaRPr lang="en-US" sz="4000" dirty="0">
              <a:solidFill>
                <a:schemeClr val="accent1">
                  <a:lumMod val="75000"/>
                </a:schemeClr>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600200"/>
            <a:ext cx="3505200" cy="4873752"/>
          </a:xfrm>
        </p:spPr>
        <p:txBody>
          <a:bodyPr>
            <a:normAutofit/>
          </a:bodyPr>
          <a:lstStyle/>
          <a:p>
            <a:pPr algn="just"/>
            <a:r>
              <a:rPr lang="en-US" dirty="0" smtClean="0">
                <a:latin typeface="Cambria" pitchFamily="18" charset="0"/>
              </a:rPr>
              <a:t>One does appreciate the premises availability under their expected figures, but it is also mandatory to browse the locality properly. That helps in deciding whether it suits the aroma of your services and features of corporate or not. </a:t>
            </a:r>
            <a:endParaRPr lang="en-US" dirty="0">
              <a:latin typeface="Cambria" pitchFamily="18" charset="0"/>
            </a:endParaRPr>
          </a:p>
        </p:txBody>
      </p:sp>
      <p:pic>
        <p:nvPicPr>
          <p:cNvPr id="4" name="Picture 3" descr="facilities office space.png"/>
          <p:cNvPicPr>
            <a:picLocks noChangeAspect="1"/>
          </p:cNvPicPr>
          <p:nvPr/>
        </p:nvPicPr>
        <p:blipFill>
          <a:blip r:embed="rId2"/>
          <a:stretch>
            <a:fillRect/>
          </a:stretch>
        </p:blipFill>
        <p:spPr>
          <a:xfrm>
            <a:off x="4114800" y="3276600"/>
            <a:ext cx="4648200" cy="3048000"/>
          </a:xfrm>
          <a:prstGeom prst="rect">
            <a:avLst/>
          </a:prstGeom>
        </p:spPr>
      </p:pic>
      <p:sp>
        <p:nvSpPr>
          <p:cNvPr id="5" name="Content Placeholder 2"/>
          <p:cNvSpPr txBox="1">
            <a:spLocks/>
          </p:cNvSpPr>
          <p:nvPr/>
        </p:nvSpPr>
        <p:spPr>
          <a:xfrm>
            <a:off x="4343400" y="1676400"/>
            <a:ext cx="4267200" cy="1905000"/>
          </a:xfrm>
          <a:prstGeom prst="rect">
            <a:avLst/>
          </a:prstGeom>
        </p:spPr>
        <p:txBody>
          <a:bodyPr vert="horz">
            <a:normAutofit/>
          </a:bodyPr>
          <a:lstStyle/>
          <a:p>
            <a:pPr marL="274320" marR="0" lvl="0" indent="-274320" algn="just" defTabSz="914400" rtl="0" eaLnBrk="1" fontAlgn="auto" latinLnBrk="0" hangingPunct="1">
              <a:lnSpc>
                <a:spcPct val="100000"/>
              </a:lnSpc>
              <a:spcBef>
                <a:spcPts val="600"/>
              </a:spcBef>
              <a:spcAft>
                <a:spcPts val="0"/>
              </a:spcAft>
              <a:buClr>
                <a:schemeClr val="accent1"/>
              </a:buClr>
              <a:buSzPct val="70000"/>
              <a:tabLst/>
              <a:defRPr/>
            </a:pPr>
            <a:r>
              <a:rPr kumimoji="0" lang="en-US" sz="2400" b="0" i="0" u="none" strike="noStrike" kern="1200" cap="none" spc="0" normalizeH="0" baseline="0" noProof="0" dirty="0" smtClean="0">
                <a:ln>
                  <a:noFill/>
                </a:ln>
                <a:solidFill>
                  <a:schemeClr val="tx1"/>
                </a:solidFill>
                <a:effectLst/>
                <a:uLnTx/>
                <a:uFillTx/>
                <a:latin typeface="Cambria" pitchFamily="18" charset="0"/>
                <a:ea typeface="+mn-ea"/>
                <a:cs typeface="+mn-cs"/>
              </a:rPr>
              <a:t>	Such a decision is vital to create and embrace better reputation in front of your clients.</a:t>
            </a:r>
            <a:endParaRPr kumimoji="0" lang="en-US" sz="2400" b="0" i="0" u="none" strike="noStrike" kern="1200" cap="none" spc="0" normalizeH="0" baseline="0" noProof="0" dirty="0">
              <a:ln>
                <a:noFill/>
              </a:ln>
              <a:solidFill>
                <a:schemeClr val="tx1"/>
              </a:solidFill>
              <a:effectLst/>
              <a:uLnTx/>
              <a:uFillTx/>
              <a:latin typeface="Cambria" pitchFamily="18" charset="0"/>
              <a:ea typeface="+mn-ea"/>
              <a:cs typeface="+mn-cs"/>
            </a:endParaRPr>
          </a:p>
        </p:txBody>
      </p:sp>
    </p:spTree>
  </p:cSld>
  <p:clrMapOvr>
    <a:masterClrMapping/>
  </p:clrMapOvr>
  <p:transition>
    <p:split orient="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6553200" cy="762000"/>
          </a:xfrm>
        </p:spPr>
        <p:txBody>
          <a:bodyPr>
            <a:normAutofit/>
          </a:bodyPr>
          <a:lstStyle/>
          <a:p>
            <a:r>
              <a:rPr lang="en-US" sz="4000" b="1" dirty="0" smtClean="0">
                <a:solidFill>
                  <a:schemeClr val="accent1">
                    <a:lumMod val="75000"/>
                  </a:schemeClr>
                </a:solidFill>
                <a:latin typeface="Times New Roman" pitchFamily="18" charset="0"/>
                <a:cs typeface="Times New Roman" pitchFamily="18" charset="0"/>
              </a:rPr>
              <a:t>3: Facilities:</a:t>
            </a:r>
            <a:endParaRPr lang="en-US" sz="4000" dirty="0">
              <a:solidFill>
                <a:schemeClr val="accent1">
                  <a:lumMod val="75000"/>
                </a:schemeClr>
              </a:solidFill>
              <a:latin typeface="Times New Roman" pitchFamily="18" charset="0"/>
              <a:cs typeface="Times New Roman" pitchFamily="18" charset="0"/>
            </a:endParaRPr>
          </a:p>
        </p:txBody>
      </p:sp>
      <p:sp>
        <p:nvSpPr>
          <p:cNvPr id="3" name="Content Placeholder 2"/>
          <p:cNvSpPr>
            <a:spLocks noGrp="1"/>
          </p:cNvSpPr>
          <p:nvPr>
            <p:ph sz="quarter" idx="1"/>
          </p:nvPr>
        </p:nvSpPr>
        <p:spPr>
          <a:xfrm>
            <a:off x="3657600" y="533400"/>
            <a:ext cx="4876800" cy="4873752"/>
          </a:xfrm>
        </p:spPr>
        <p:txBody>
          <a:bodyPr/>
          <a:lstStyle/>
          <a:p>
            <a:pPr algn="just"/>
            <a:r>
              <a:rPr lang="en-US" dirty="0" smtClean="0">
                <a:latin typeface="Cambria" pitchFamily="18" charset="0"/>
              </a:rPr>
              <a:t>Along with your clients, you must spend some effort for your staff as well. It is always appreciated to choose the premises that are easy for your staff to commute to. Along with the same, other facilities like hospitals, restaurant and parking facilities help your staff to focus and motivate their efforts and time in their work. Availability of such facilitates also embark better reputation and branch to work for.</a:t>
            </a:r>
            <a:endParaRPr lang="en-US" dirty="0">
              <a:latin typeface="Cambria" pitchFamily="18" charset="0"/>
            </a:endParaRPr>
          </a:p>
        </p:txBody>
      </p:sp>
      <p:pic>
        <p:nvPicPr>
          <p:cNvPr id="5" name="Picture 4" descr="real-estate-concept.png"/>
          <p:cNvPicPr>
            <a:picLocks noChangeAspect="1"/>
          </p:cNvPicPr>
          <p:nvPr/>
        </p:nvPicPr>
        <p:blipFill>
          <a:blip r:embed="rId2" cstate="print"/>
          <a:stretch>
            <a:fillRect/>
          </a:stretch>
        </p:blipFill>
        <p:spPr>
          <a:xfrm>
            <a:off x="228600" y="2667000"/>
            <a:ext cx="4087652" cy="4038600"/>
          </a:xfrm>
          <a:prstGeom prst="rect">
            <a:avLst/>
          </a:prstGeom>
        </p:spPr>
      </p:pic>
    </p:spTree>
  </p:cSld>
  <p:clrMapOvr>
    <a:masterClrMapping/>
  </p:clrMapOvr>
  <p:transition>
    <p:circl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848600" cy="960438"/>
          </a:xfrm>
        </p:spPr>
        <p:txBody>
          <a:bodyPr>
            <a:noAutofit/>
          </a:bodyPr>
          <a:lstStyle/>
          <a:p>
            <a:r>
              <a:rPr lang="en-US" sz="4000" b="1" dirty="0" smtClean="0">
                <a:solidFill>
                  <a:schemeClr val="accent1">
                    <a:lumMod val="75000"/>
                  </a:schemeClr>
                </a:solidFill>
                <a:latin typeface="Times New Roman" pitchFamily="18" charset="0"/>
                <a:cs typeface="Times New Roman" pitchFamily="18" charset="0"/>
              </a:rPr>
              <a:t>Best properties in south Delhi</a:t>
            </a:r>
            <a:endParaRPr lang="en-US" sz="4000" b="1" dirty="0">
              <a:solidFill>
                <a:schemeClr val="accent1">
                  <a:lumMod val="75000"/>
                </a:schemeClr>
              </a:solidFill>
              <a:latin typeface="Times New Roman" pitchFamily="18" charset="0"/>
              <a:cs typeface="Times New Roman" pitchFamily="18" charset="0"/>
            </a:endParaRPr>
          </a:p>
        </p:txBody>
      </p:sp>
      <p:pic>
        <p:nvPicPr>
          <p:cNvPr id="4" name="Content Placeholder 3" descr="banner1.jpg"/>
          <p:cNvPicPr>
            <a:picLocks noGrp="1" noChangeAspect="1"/>
          </p:cNvPicPr>
          <p:nvPr>
            <p:ph sz="quarter" idx="1"/>
          </p:nvPr>
        </p:nvPicPr>
        <p:blipFill>
          <a:blip r:embed="rId2"/>
          <a:stretch>
            <a:fillRect/>
          </a:stretch>
        </p:blipFill>
        <p:spPr>
          <a:xfrm>
            <a:off x="533400" y="1905000"/>
            <a:ext cx="7772400" cy="41910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p:diamon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banner31.jpg"/>
          <p:cNvPicPr>
            <a:picLocks noGrp="1" noChangeAspect="1"/>
          </p:cNvPicPr>
          <p:nvPr>
            <p:ph sz="quarter" idx="1"/>
          </p:nvPr>
        </p:nvPicPr>
        <p:blipFill>
          <a:blip r:embed="rId2"/>
          <a:stretch>
            <a:fillRect/>
          </a:stretch>
        </p:blipFill>
        <p:spPr>
          <a:xfrm>
            <a:off x="324196" y="1371600"/>
            <a:ext cx="8134004" cy="5257800"/>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
        <p:nvSpPr>
          <p:cNvPr id="5" name="Title 1"/>
          <p:cNvSpPr>
            <a:spLocks noGrp="1"/>
          </p:cNvSpPr>
          <p:nvPr>
            <p:ph type="title"/>
          </p:nvPr>
        </p:nvSpPr>
        <p:spPr>
          <a:xfrm>
            <a:off x="457200" y="457200"/>
            <a:ext cx="7848600" cy="960438"/>
          </a:xfrm>
        </p:spPr>
        <p:txBody>
          <a:bodyPr>
            <a:noAutofit/>
          </a:bodyPr>
          <a:lstStyle/>
          <a:p>
            <a:r>
              <a:rPr lang="en-US" sz="4000" b="1" dirty="0" smtClean="0">
                <a:solidFill>
                  <a:schemeClr val="accent1">
                    <a:lumMod val="75000"/>
                  </a:schemeClr>
                </a:solidFill>
                <a:latin typeface="Times New Roman" pitchFamily="18" charset="0"/>
                <a:cs typeface="Times New Roman" pitchFamily="18" charset="0"/>
              </a:rPr>
              <a:t>Best properties in Nehru place</a:t>
            </a:r>
            <a:endParaRPr lang="en-US" sz="4000" b="1" dirty="0">
              <a:solidFill>
                <a:schemeClr val="accent1">
                  <a:lumMod val="75000"/>
                </a:schemeClr>
              </a:solidFill>
              <a:latin typeface="Times New Roman" pitchFamily="18" charset="0"/>
              <a:cs typeface="Times New Roman" pitchFamily="18" charset="0"/>
            </a:endParaRPr>
          </a:p>
        </p:txBody>
      </p:sp>
    </p:spTree>
  </p:cSld>
  <p:clrMapOvr>
    <a:masterClrMapping/>
  </p:clrMapOvr>
  <p:transition>
    <p:circl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127</TotalTime>
  <Words>525</Words>
  <Application>Microsoft Office PowerPoint</Application>
  <PresentationFormat>On-screen Show (4:3)</PresentationFormat>
  <Paragraphs>31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Oriel</vt:lpstr>
      <vt:lpstr>Because your company deserves the best space! </vt:lpstr>
      <vt:lpstr>Summary</vt:lpstr>
      <vt:lpstr>Searching for a new office space?</vt:lpstr>
      <vt:lpstr>3 Points to remember</vt:lpstr>
      <vt:lpstr>1: Financial Budget: </vt:lpstr>
      <vt:lpstr>2: Atmosphere:</vt:lpstr>
      <vt:lpstr>3: Facilities:</vt:lpstr>
      <vt:lpstr>Best properties in south Delhi</vt:lpstr>
      <vt:lpstr>Best properties in Nehru place</vt:lpstr>
      <vt:lpstr>Office for rent in Okhla</vt:lpstr>
      <vt:lpstr>Choose the best</vt:lpstr>
      <vt:lpstr>Slide 12</vt:lpstr>
      <vt:lpstr>Conclusion</vt:lpstr>
      <vt:lpstr>Slide 14</vt:lpstr>
      <vt:lpstr>Thanks for watching  Have a good time ahead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Because your company deserves the best space! </dc:title>
  <dc:creator>Ever-22</dc:creator>
  <cp:lastModifiedBy>Ever-22</cp:lastModifiedBy>
  <cp:revision>47</cp:revision>
  <dcterms:created xsi:type="dcterms:W3CDTF">2017-03-27T10:51:00Z</dcterms:created>
  <dcterms:modified xsi:type="dcterms:W3CDTF">2017-03-27T13:06:34Z</dcterms:modified>
</cp:coreProperties>
</file>