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5" r:id="rId4"/>
    <p:sldId id="264" r:id="rId5"/>
    <p:sldId id="263" r:id="rId6"/>
    <p:sldId id="262" r:id="rId7"/>
    <p:sldId id="261" r:id="rId8"/>
    <p:sldId id="260" r:id="rId9"/>
    <p:sldId id="259" r:id="rId10"/>
    <p:sldId id="258"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4A41521-132C-4E90-A45A-ECC24C90ADC2}" type="datetimeFigureOut">
              <a:rPr lang="en-US" smtClean="0"/>
              <a:t>5/26/2017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7AEF1DD-43BA-4ABC-A296-42011090606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41521-132C-4E90-A45A-ECC24C90ADC2}"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EF1DD-43BA-4ABC-A296-4201109060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41521-132C-4E90-A45A-ECC24C90ADC2}"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EF1DD-43BA-4ABC-A296-4201109060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A41521-132C-4E90-A45A-ECC24C90ADC2}"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EF1DD-43BA-4ABC-A296-42011090606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A41521-132C-4E90-A45A-ECC24C90ADC2}" type="datetimeFigureOut">
              <a:rPr lang="en-US" smtClean="0"/>
              <a:t>5/26/2017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7AEF1DD-43BA-4ABC-A296-42011090606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A41521-132C-4E90-A45A-ECC24C90ADC2}"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EF1DD-43BA-4ABC-A296-42011090606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4A41521-132C-4E90-A45A-ECC24C90ADC2}" type="datetimeFigureOut">
              <a:rPr lang="en-US" smtClean="0"/>
              <a:t>5/26/2017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EF1DD-43BA-4ABC-A296-42011090606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A41521-132C-4E90-A45A-ECC24C90ADC2}" type="datetimeFigureOut">
              <a:rPr lang="en-US" smtClean="0"/>
              <a:t>5/26/2017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EF1DD-43BA-4ABC-A296-4201109060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41521-132C-4E90-A45A-ECC24C90ADC2}" type="datetimeFigureOut">
              <a:rPr lang="en-US" smtClean="0"/>
              <a:t>5/26/2017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EF1DD-43BA-4ABC-A296-4201109060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A41521-132C-4E90-A45A-ECC24C90ADC2}"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EF1DD-43BA-4ABC-A296-42011090606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A41521-132C-4E90-A45A-ECC24C90ADC2}" type="datetimeFigureOut">
              <a:rPr lang="en-US" smtClean="0"/>
              <a:t>5/26/2017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7AEF1DD-43BA-4ABC-A296-42011090606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A41521-132C-4E90-A45A-ECC24C90ADC2}" type="datetimeFigureOut">
              <a:rPr lang="en-US" smtClean="0"/>
              <a:t>5/26/2017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7AEF1DD-43BA-4ABC-A296-4201109060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officespacesouthdelhi.com/top-locations/okhl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officespacesouthdelhi.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05930"/>
            <a:ext cx="9144000" cy="1846870"/>
          </a:xfrm>
        </p:spPr>
        <p:txBody>
          <a:bodyPr>
            <a:normAutofit/>
          </a:bodyPr>
          <a:lstStyle/>
          <a:p>
            <a:r>
              <a:rPr sz="5400" b="1" smtClean="0">
                <a:latin typeface="Times New Roman" pitchFamily="18" charset="0"/>
                <a:cs typeface="Times New Roman" pitchFamily="18" charset="0"/>
              </a:rPr>
              <a:t>Professional Offices in </a:t>
            </a:r>
            <a:r>
              <a:rPr sz="5400" b="1" smtClean="0">
                <a:latin typeface="Times New Roman" pitchFamily="18" charset="0"/>
                <a:cs typeface="Times New Roman" pitchFamily="18" charset="0"/>
              </a:rPr>
              <a:t>Okhla</a:t>
            </a:r>
            <a:endParaRPr lang="en-US" sz="5400" b="1" dirty="0">
              <a:latin typeface="Times New Roman" pitchFamily="18" charset="0"/>
              <a:cs typeface="Times New Roman" pitchFamily="18" charset="0"/>
            </a:endParaRPr>
          </a:p>
        </p:txBody>
      </p:sp>
      <p:pic>
        <p:nvPicPr>
          <p:cNvPr id="6" name="Picture 5" descr="office1.jpg"/>
          <p:cNvPicPr>
            <a:picLocks noChangeAspect="1"/>
          </p:cNvPicPr>
          <p:nvPr/>
        </p:nvPicPr>
        <p:blipFill>
          <a:blip r:embed="rId2"/>
          <a:stretch>
            <a:fillRect/>
          </a:stretch>
        </p:blipFill>
        <p:spPr>
          <a:xfrm>
            <a:off x="381000" y="3352800"/>
            <a:ext cx="8458200" cy="3200400"/>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2667000" cy="808038"/>
          </a:xfrm>
        </p:spPr>
        <p:style>
          <a:lnRef idx="1">
            <a:schemeClr val="dk1"/>
          </a:lnRef>
          <a:fillRef idx="2">
            <a:schemeClr val="dk1"/>
          </a:fillRef>
          <a:effectRef idx="1">
            <a:schemeClr val="dk1"/>
          </a:effectRef>
          <a:fontRef idx="minor">
            <a:schemeClr val="dk1"/>
          </a:fontRef>
        </p:style>
        <p:txBody>
          <a:bodyPr/>
          <a:lstStyle/>
          <a:p>
            <a:pPr algn="ctr"/>
            <a:r>
              <a:rPr lang="en-US" b="1" dirty="0" smtClean="0">
                <a:latin typeface="Times New Roman" pitchFamily="18" charset="0"/>
                <a:cs typeface="Times New Roman" pitchFamily="18" charset="0"/>
              </a:rPr>
              <a:t>Conclusion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838200" y="2209800"/>
            <a:ext cx="7772400" cy="3352800"/>
          </a:xfrm>
        </p:spPr>
        <p:style>
          <a:lnRef idx="1">
            <a:schemeClr val="accent2"/>
          </a:lnRef>
          <a:fillRef idx="2">
            <a:schemeClr val="accent2"/>
          </a:fillRef>
          <a:effectRef idx="1">
            <a:schemeClr val="accent2"/>
          </a:effectRef>
          <a:fontRef idx="minor">
            <a:schemeClr val="dk1"/>
          </a:fontRef>
        </p:style>
        <p:txBody>
          <a:bodyPr/>
          <a:lstStyle/>
          <a:p>
            <a:pPr algn="just"/>
            <a:r>
              <a:rPr lang="en-US" dirty="0" smtClean="0">
                <a:latin typeface="Cambria" pitchFamily="18" charset="0"/>
              </a:rPr>
              <a:t>Once you build better decision based on the mentioned factors, you can realize the dream office you were looking for. A perfect office is a symbolism towards seniority of the services you offer to your clients. And thus, a professional approach towards the search of </a:t>
            </a:r>
            <a:r>
              <a:rPr lang="en-US" b="1" dirty="0" smtClean="0">
                <a:latin typeface="Cambria" pitchFamily="18" charset="0"/>
                <a:hlinkClick r:id="rId2"/>
              </a:rPr>
              <a:t>offices in </a:t>
            </a:r>
            <a:r>
              <a:rPr lang="en-US" b="1" dirty="0" err="1" smtClean="0">
                <a:latin typeface="Cambria" pitchFamily="18" charset="0"/>
                <a:hlinkClick r:id="rId2"/>
              </a:rPr>
              <a:t>okhla</a:t>
            </a:r>
            <a:r>
              <a:rPr lang="en-US" dirty="0" smtClean="0">
                <a:latin typeface="Cambria" pitchFamily="18" charset="0"/>
                <a:hlinkClick r:id="rId2"/>
              </a:rPr>
              <a:t> </a:t>
            </a:r>
            <a:r>
              <a:rPr lang="en-US" dirty="0" smtClean="0">
                <a:latin typeface="Cambria" pitchFamily="18" charset="0"/>
              </a:rPr>
              <a:t>is a first step to the realization. </a:t>
            </a:r>
          </a:p>
          <a:p>
            <a:pPr algn="just">
              <a:buNone/>
            </a:pPr>
            <a:endParaRPr lang="en-US" dirty="0">
              <a:latin typeface="Cambria" pitchFamily="18" charset="0"/>
            </a:endParaRPr>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457200"/>
            <a:ext cx="2819400" cy="960438"/>
          </a:xfrm>
          <a:ln>
            <a:solidFill>
              <a:srgbClr val="00206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latin typeface="Times New Roman" pitchFamily="18" charset="0"/>
                <a:cs typeface="Times New Roman" pitchFamily="18" charset="0"/>
              </a:rPr>
              <a:t>Contact Us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838200" y="3352800"/>
            <a:ext cx="7772400" cy="2971800"/>
          </a:xfrm>
        </p:spPr>
        <p:txBody>
          <a:bodyPr>
            <a:normAutofit/>
          </a:bodyPr>
          <a:lstStyle/>
          <a:p>
            <a:pPr>
              <a:buNone/>
            </a:pPr>
            <a:r>
              <a:rPr lang="en-IN" sz="2800" dirty="0" smtClean="0">
                <a:latin typeface="Cambria" pitchFamily="18" charset="0"/>
              </a:rPr>
              <a:t>	Address:- </a:t>
            </a:r>
            <a:r>
              <a:rPr lang="en-US" sz="2800" dirty="0" smtClean="0">
                <a:latin typeface="Cambria" pitchFamily="18" charset="0"/>
              </a:rPr>
              <a:t>East of </a:t>
            </a:r>
            <a:r>
              <a:rPr lang="en-US" sz="2800" dirty="0" err="1" smtClean="0">
                <a:latin typeface="Cambria" pitchFamily="18" charset="0"/>
              </a:rPr>
              <a:t>Kailash</a:t>
            </a:r>
            <a:r>
              <a:rPr lang="en-US" sz="2800" dirty="0" smtClean="0">
                <a:latin typeface="Cambria" pitchFamily="18" charset="0"/>
              </a:rPr>
              <a:t>, New Delhi – 110065</a:t>
            </a:r>
          </a:p>
          <a:p>
            <a:pPr>
              <a:buNone/>
            </a:pPr>
            <a:r>
              <a:rPr lang="en-US" sz="2800" dirty="0" smtClean="0">
                <a:latin typeface="Cambria" pitchFamily="18" charset="0"/>
              </a:rPr>
              <a:t>	Landmark: Main Road, Opp. </a:t>
            </a:r>
            <a:r>
              <a:rPr lang="en-US" sz="2800" dirty="0" err="1" smtClean="0">
                <a:latin typeface="Cambria" pitchFamily="18" charset="0"/>
              </a:rPr>
              <a:t>Iskcon</a:t>
            </a:r>
            <a:r>
              <a:rPr lang="en-US" sz="2800" dirty="0" smtClean="0">
                <a:latin typeface="Cambria" pitchFamily="18" charset="0"/>
              </a:rPr>
              <a:t> Temple</a:t>
            </a:r>
            <a:br>
              <a:rPr lang="en-US" sz="2800" dirty="0" smtClean="0">
                <a:latin typeface="Cambria" pitchFamily="18" charset="0"/>
              </a:rPr>
            </a:br>
            <a:r>
              <a:rPr lang="en-US" sz="2800" dirty="0" smtClean="0">
                <a:latin typeface="Cambria" pitchFamily="18" charset="0"/>
              </a:rPr>
              <a:t>Phone No: +91-9810 156 633</a:t>
            </a:r>
            <a:br>
              <a:rPr lang="en-US" sz="2800" dirty="0" smtClean="0">
                <a:latin typeface="Cambria" pitchFamily="18" charset="0"/>
              </a:rPr>
            </a:br>
            <a:r>
              <a:rPr lang="en-US" sz="2800" dirty="0" smtClean="0">
                <a:latin typeface="Cambria" pitchFamily="18" charset="0"/>
              </a:rPr>
              <a:t>Email: info@realtyspeaks.com </a:t>
            </a:r>
            <a:br>
              <a:rPr lang="en-US" sz="2800" dirty="0" smtClean="0">
                <a:latin typeface="Cambria" pitchFamily="18" charset="0"/>
              </a:rPr>
            </a:br>
            <a:r>
              <a:rPr lang="en-US" sz="2800" dirty="0" smtClean="0">
                <a:latin typeface="Cambria" pitchFamily="18" charset="0"/>
              </a:rPr>
              <a:t>Web: </a:t>
            </a:r>
            <a:r>
              <a:rPr lang="en-US" sz="2800" u="sng" dirty="0" smtClean="0">
                <a:solidFill>
                  <a:schemeClr val="bg2">
                    <a:lumMod val="25000"/>
                  </a:schemeClr>
                </a:solidFill>
                <a:latin typeface="Cambria" pitchFamily="18" charset="0"/>
                <a:hlinkClick r:id="rId2"/>
              </a:rPr>
              <a:t>www.officespacesouthdelhi.com</a:t>
            </a:r>
            <a:endParaRPr lang="en-US" sz="2800" u="sng" dirty="0" smtClean="0">
              <a:solidFill>
                <a:schemeClr val="bg2">
                  <a:lumMod val="25000"/>
                </a:schemeClr>
              </a:solidFill>
              <a:latin typeface="Cambria" pitchFamily="18" charset="0"/>
            </a:endParaRPr>
          </a:p>
          <a:p>
            <a:pPr>
              <a:buNone/>
            </a:pPr>
            <a:endParaRPr lang="en-US" dirty="0"/>
          </a:p>
        </p:txBody>
      </p:sp>
      <p:pic>
        <p:nvPicPr>
          <p:cNvPr id="4" name="Picture 3" descr="office-space1.png"/>
          <p:cNvPicPr>
            <a:picLocks noChangeAspect="1"/>
          </p:cNvPicPr>
          <p:nvPr/>
        </p:nvPicPr>
        <p:blipFill>
          <a:blip r:embed="rId3"/>
          <a:stretch>
            <a:fillRect/>
          </a:stretch>
        </p:blipFill>
        <p:spPr>
          <a:xfrm>
            <a:off x="1219200" y="1447800"/>
            <a:ext cx="6781800" cy="1295400"/>
          </a:xfrm>
          <a:prstGeom prst="rect">
            <a:avLst/>
          </a:prstGeom>
        </p:spPr>
      </p:pic>
    </p:spTree>
  </p:cSld>
  <p:clrMapOvr>
    <a:masterClrMapping/>
  </p:clrMapOvr>
  <p:transition>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2971800"/>
          </a:xfrm>
        </p:spPr>
        <p:txBody>
          <a:bodyPr>
            <a:normAutofit/>
          </a:bodyPr>
          <a:lstStyle/>
          <a:p>
            <a:pPr algn="ctr">
              <a:buNone/>
            </a:pPr>
            <a:r>
              <a:rPr lang="en-US" sz="5400" b="1" dirty="0" smtClean="0">
                <a:solidFill>
                  <a:schemeClr val="accent1">
                    <a:lumMod val="75000"/>
                  </a:schemeClr>
                </a:solidFill>
                <a:latin typeface="Times New Roman" pitchFamily="18" charset="0"/>
                <a:cs typeface="Times New Roman" pitchFamily="18" charset="0"/>
              </a:rPr>
              <a:t>Thanks for watching </a:t>
            </a:r>
            <a:br>
              <a:rPr lang="en-US" sz="5400" b="1" dirty="0" smtClean="0">
                <a:solidFill>
                  <a:schemeClr val="accent1">
                    <a:lumMod val="75000"/>
                  </a:schemeClr>
                </a:solidFill>
                <a:latin typeface="Times New Roman" pitchFamily="18" charset="0"/>
                <a:cs typeface="Times New Roman" pitchFamily="18" charset="0"/>
              </a:rPr>
            </a:br>
            <a:r>
              <a:rPr lang="en-US" sz="5400" b="1" dirty="0" smtClean="0">
                <a:solidFill>
                  <a:schemeClr val="accent1">
                    <a:lumMod val="75000"/>
                  </a:schemeClr>
                </a:solidFill>
                <a:latin typeface="Times New Roman" pitchFamily="18" charset="0"/>
                <a:cs typeface="Times New Roman" pitchFamily="18" charset="0"/>
              </a:rPr>
              <a:t>Have a good time ahead </a:t>
            </a:r>
            <a:r>
              <a:rPr lang="en-US" sz="5400" b="1" dirty="0" smtClean="0">
                <a:solidFill>
                  <a:schemeClr val="accent1">
                    <a:lumMod val="75000"/>
                  </a:schemeClr>
                </a:solidFill>
                <a:latin typeface="Times New Roman" pitchFamily="18" charset="0"/>
                <a:cs typeface="Times New Roman" pitchFamily="18" charset="0"/>
                <a:sym typeface="Wingdings" pitchFamily="2" charset="2"/>
              </a:rPr>
              <a:t></a:t>
            </a:r>
            <a:endParaRPr lang="en-US" sz="5400" dirty="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001000" cy="808038"/>
          </a:xfrm>
        </p:spPr>
        <p:style>
          <a:lnRef idx="1">
            <a:schemeClr val="dk1"/>
          </a:lnRef>
          <a:fillRef idx="2">
            <a:schemeClr val="dk1"/>
          </a:fillRef>
          <a:effectRef idx="1">
            <a:schemeClr val="dk1"/>
          </a:effectRef>
          <a:fontRef idx="minor">
            <a:schemeClr val="dk1"/>
          </a:fontRef>
        </p:style>
        <p:txBody>
          <a:bodyPr>
            <a:normAutofit/>
          </a:bodyPr>
          <a:lstStyle/>
          <a:p>
            <a:r>
              <a:rPr lang="en-US" b="1" dirty="0" smtClean="0">
                <a:latin typeface="Times New Roman" pitchFamily="18" charset="0"/>
                <a:cs typeface="Times New Roman" pitchFamily="18" charset="0"/>
              </a:rPr>
              <a:t>Do you want to change your </a:t>
            </a:r>
            <a:r>
              <a:rPr lang="en-US" b="1" dirty="0" smtClean="0">
                <a:latin typeface="Times New Roman" pitchFamily="18" charset="0"/>
                <a:cs typeface="Times New Roman" pitchFamily="18" charset="0"/>
              </a:rPr>
              <a:t>office?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latin typeface="Cambria" pitchFamily="18" charset="0"/>
              </a:rPr>
              <a:t>It can be really challenging to look for a professional office in the region like Delhi. With marvelous choices of </a:t>
            </a:r>
            <a:r>
              <a:rPr lang="en-US" b="1" dirty="0" smtClean="0">
                <a:latin typeface="Cambria" pitchFamily="18" charset="0"/>
              </a:rPr>
              <a:t>offices in Okhla</a:t>
            </a:r>
            <a:r>
              <a:rPr lang="en-US" dirty="0" smtClean="0">
                <a:latin typeface="Cambria" pitchFamily="18" charset="0"/>
              </a:rPr>
              <a:t>, one can welcome better networking platform and clients for a successful turn over. </a:t>
            </a:r>
            <a:endParaRPr lang="en-US" dirty="0">
              <a:latin typeface="Cambria" pitchFamily="18" charset="0"/>
            </a:endParaRPr>
          </a:p>
        </p:txBody>
      </p:sp>
      <p:pic>
        <p:nvPicPr>
          <p:cNvPr id="4" name="Picture 3" descr="office space for rent in Okhla.jpg"/>
          <p:cNvPicPr>
            <a:picLocks noChangeAspect="1"/>
          </p:cNvPicPr>
          <p:nvPr/>
        </p:nvPicPr>
        <p:blipFill>
          <a:blip r:embed="rId2"/>
          <a:stretch>
            <a:fillRect/>
          </a:stretch>
        </p:blipFill>
        <p:spPr>
          <a:xfrm>
            <a:off x="2971800" y="3200400"/>
            <a:ext cx="5638800" cy="32221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2971800" cy="762000"/>
          </a:xfrm>
        </p:spPr>
        <p:style>
          <a:lnRef idx="1">
            <a:schemeClr val="accent6"/>
          </a:lnRef>
          <a:fillRef idx="2">
            <a:schemeClr val="accent6"/>
          </a:fillRef>
          <a:effectRef idx="1">
            <a:schemeClr val="accent6"/>
          </a:effectRef>
          <a:fontRef idx="minor">
            <a:schemeClr val="dk1"/>
          </a:fontRef>
        </p:style>
        <p:txBody>
          <a:bodyPr/>
          <a:lstStyle/>
          <a:p>
            <a:r>
              <a:rPr lang="en-US" b="1" dirty="0" smtClean="0">
                <a:latin typeface="Times New Roman" pitchFamily="18" charset="0"/>
                <a:cs typeface="Times New Roman" pitchFamily="18" charset="0"/>
              </a:rPr>
              <a:t>Why Okhla?</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371600"/>
            <a:ext cx="7772400" cy="1447800"/>
          </a:xfrm>
        </p:spPr>
        <p:style>
          <a:lnRef idx="1">
            <a:schemeClr val="accent1"/>
          </a:lnRef>
          <a:fillRef idx="3">
            <a:schemeClr val="accent1"/>
          </a:fillRef>
          <a:effectRef idx="2">
            <a:schemeClr val="accent1"/>
          </a:effectRef>
          <a:fontRef idx="minor">
            <a:schemeClr val="lt1"/>
          </a:fontRef>
        </p:style>
        <p:txBody>
          <a:bodyPr>
            <a:normAutofit/>
          </a:bodyPr>
          <a:lstStyle/>
          <a:p>
            <a:pPr algn="just"/>
            <a:r>
              <a:rPr lang="en-US" dirty="0" smtClean="0">
                <a:latin typeface="Cambria" pitchFamily="18" charset="0"/>
              </a:rPr>
              <a:t>Industrial </a:t>
            </a:r>
            <a:r>
              <a:rPr lang="en-US" dirty="0" smtClean="0">
                <a:latin typeface="Cambria" pitchFamily="18" charset="0"/>
              </a:rPr>
              <a:t>growth in India has seen a rapid appreciation in terms of profitability and global </a:t>
            </a:r>
            <a:r>
              <a:rPr lang="en-US" dirty="0" smtClean="0">
                <a:latin typeface="Cambria" pitchFamily="18" charset="0"/>
              </a:rPr>
              <a:t>exposure.</a:t>
            </a:r>
          </a:p>
          <a:p>
            <a:pPr algn="just">
              <a:buNone/>
            </a:pPr>
            <a:endParaRPr lang="en-US" dirty="0" smtClean="0">
              <a:latin typeface="Cambria" pitchFamily="18" charset="0"/>
            </a:endParaRPr>
          </a:p>
        </p:txBody>
      </p:sp>
      <p:sp>
        <p:nvSpPr>
          <p:cNvPr id="7" name="Content Placeholder 2"/>
          <p:cNvSpPr txBox="1">
            <a:spLocks/>
          </p:cNvSpPr>
          <p:nvPr/>
        </p:nvSpPr>
        <p:spPr>
          <a:xfrm>
            <a:off x="914400" y="3429000"/>
            <a:ext cx="7772400" cy="2209800"/>
          </a:xfrm>
          <a:prstGeom prst="rect">
            <a:avLst/>
          </a:prstGeom>
        </p:spPr>
        <p:style>
          <a:lnRef idx="1">
            <a:schemeClr val="accent1"/>
          </a:lnRef>
          <a:fillRef idx="3">
            <a:schemeClr val="accent1"/>
          </a:fillRef>
          <a:effectRef idx="2">
            <a:schemeClr val="accent1"/>
          </a:effectRef>
          <a:fontRef idx="minor">
            <a:schemeClr val="lt1"/>
          </a:fontRef>
        </p:style>
        <p:txBody>
          <a:bodyPr vert="horz">
            <a:normAutofit/>
          </a:bodyPr>
          <a:lstStyle/>
          <a:p>
            <a:pPr marL="274320" marR="0" lvl="0" indent="-274320" algn="just"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600" b="0" i="0" u="none" strike="noStrike" kern="1200" cap="none" spc="0" normalizeH="0" baseline="0" noProof="0" dirty="0" smtClean="0">
                <a:ln>
                  <a:noFill/>
                </a:ln>
                <a:solidFill>
                  <a:schemeClr val="bg1"/>
                </a:solidFill>
                <a:effectLst/>
                <a:uLnTx/>
                <a:uFillTx/>
                <a:latin typeface="Cambria" pitchFamily="18" charset="0"/>
                <a:ea typeface="+mn-ea"/>
                <a:cs typeface="+mn-cs"/>
              </a:rPr>
              <a:t>Okhla region in Delhi is a home to automation industrial sectors which stands out to the global standards. With such popularity in the region, corporates are switching their </a:t>
            </a:r>
            <a:r>
              <a:rPr kumimoji="0" lang="en-US" sz="2600" b="1" i="0" u="none" strike="noStrike" kern="1200" cap="none" spc="0" normalizeH="0" baseline="0" noProof="0" dirty="0" smtClean="0">
                <a:ln>
                  <a:noFill/>
                </a:ln>
                <a:solidFill>
                  <a:schemeClr val="bg1"/>
                </a:solidFill>
                <a:effectLst/>
                <a:uLnTx/>
                <a:uFillTx/>
                <a:latin typeface="Cambria" pitchFamily="18" charset="0"/>
                <a:ea typeface="+mn-ea"/>
                <a:cs typeface="+mn-cs"/>
              </a:rPr>
              <a:t>offices in </a:t>
            </a:r>
            <a:r>
              <a:rPr kumimoji="0" lang="en-US" sz="2600" b="1" i="0" u="none" strike="noStrike" kern="1200" cap="none" spc="0" normalizeH="0" baseline="0" noProof="0" dirty="0" err="1" smtClean="0">
                <a:ln>
                  <a:noFill/>
                </a:ln>
                <a:solidFill>
                  <a:schemeClr val="bg1"/>
                </a:solidFill>
                <a:effectLst/>
                <a:uLnTx/>
                <a:uFillTx/>
                <a:latin typeface="Cambria" pitchFamily="18" charset="0"/>
                <a:ea typeface="+mn-ea"/>
                <a:cs typeface="+mn-cs"/>
              </a:rPr>
              <a:t>okhla</a:t>
            </a:r>
            <a:r>
              <a:rPr kumimoji="0" lang="en-US" sz="2600" b="0" i="0" u="none" strike="noStrike" kern="1200" cap="none" spc="0" normalizeH="0" baseline="0" noProof="0" dirty="0" smtClean="0">
                <a:ln>
                  <a:noFill/>
                </a:ln>
                <a:solidFill>
                  <a:schemeClr val="bg1"/>
                </a:solidFill>
                <a:effectLst/>
                <a:uLnTx/>
                <a:uFillTx/>
                <a:latin typeface="Cambria" pitchFamily="18" charset="0"/>
                <a:ea typeface="+mn-ea"/>
                <a:cs typeface="+mn-cs"/>
              </a:rPr>
              <a:t> for a better ambience to serve their client and vendors. </a:t>
            </a:r>
          </a:p>
          <a:p>
            <a:pPr marL="274320" marR="0" lvl="0" indent="-274320" algn="just"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a:ln>
                <a:noFill/>
              </a:ln>
              <a:solidFill>
                <a:schemeClr val="bg1"/>
              </a:solidFill>
              <a:effectLst/>
              <a:uLnTx/>
              <a:uFillTx/>
              <a:latin typeface="Cambria" pitchFamily="18" charset="0"/>
              <a:ea typeface="+mn-ea"/>
              <a:cs typeface="+mn-cs"/>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3810000" cy="808038"/>
          </a:xfrm>
        </p:spPr>
        <p:style>
          <a:lnRef idx="1">
            <a:schemeClr val="accent6"/>
          </a:lnRef>
          <a:fillRef idx="2">
            <a:schemeClr val="accent6"/>
          </a:fillRef>
          <a:effectRef idx="1">
            <a:schemeClr val="accent6"/>
          </a:effectRef>
          <a:fontRef idx="minor">
            <a:schemeClr val="dk1"/>
          </a:fontRef>
        </p:style>
        <p:txBody>
          <a:bodyPr/>
          <a:lstStyle/>
          <a:p>
            <a:r>
              <a:rPr lang="en-US" b="1" dirty="0" smtClean="0">
                <a:latin typeface="Times New Roman" pitchFamily="18" charset="0"/>
                <a:cs typeface="Times New Roman" pitchFamily="18" charset="0"/>
              </a:rPr>
              <a:t>Offices </a:t>
            </a:r>
            <a:r>
              <a:rPr lang="en-US" b="1" dirty="0" smtClean="0">
                <a:latin typeface="Times New Roman" pitchFamily="18" charset="0"/>
                <a:cs typeface="Times New Roman" pitchFamily="18" charset="0"/>
              </a:rPr>
              <a:t>in </a:t>
            </a:r>
            <a:r>
              <a:rPr lang="en-US" b="1" dirty="0" smtClean="0">
                <a:latin typeface="Times New Roman" pitchFamily="18" charset="0"/>
                <a:cs typeface="Times New Roman" pitchFamily="18" charset="0"/>
              </a:rPr>
              <a:t>Okhla</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b="1" dirty="0" smtClean="0">
                <a:latin typeface="Cambria" pitchFamily="18" charset="0"/>
              </a:rPr>
              <a:t>Offices in </a:t>
            </a:r>
            <a:r>
              <a:rPr lang="en-US" b="1" dirty="0" smtClean="0">
                <a:latin typeface="Cambria" pitchFamily="18" charset="0"/>
              </a:rPr>
              <a:t>Okhla</a:t>
            </a:r>
            <a:r>
              <a:rPr lang="en-US" dirty="0" smtClean="0">
                <a:latin typeface="Cambria" pitchFamily="18" charset="0"/>
              </a:rPr>
              <a:t> </a:t>
            </a:r>
            <a:r>
              <a:rPr lang="en-US" dirty="0" smtClean="0">
                <a:latin typeface="Cambria" pitchFamily="18" charset="0"/>
              </a:rPr>
              <a:t>are available for rent under competitive </a:t>
            </a:r>
            <a:r>
              <a:rPr lang="en-US" dirty="0" smtClean="0">
                <a:latin typeface="Cambria" pitchFamily="18" charset="0"/>
              </a:rPr>
              <a:t>price. </a:t>
            </a:r>
            <a:r>
              <a:rPr lang="en-US" dirty="0" smtClean="0">
                <a:latin typeface="Cambria" pitchFamily="18" charset="0"/>
              </a:rPr>
              <a:t>If you wish to look for the same, you must decide on the following segments for realtors to serve you better</a:t>
            </a:r>
            <a:r>
              <a:rPr lang="en-US" dirty="0" smtClean="0">
                <a:latin typeface="Cambria" pitchFamily="18" charset="0"/>
              </a:rPr>
              <a:t>:</a:t>
            </a:r>
          </a:p>
          <a:p>
            <a:pPr algn="just"/>
            <a:endParaRPr lang="en-US" dirty="0" smtClean="0">
              <a:latin typeface="Cambria" pitchFamily="18" charset="0"/>
            </a:endParaRPr>
          </a:p>
          <a:p>
            <a:pPr algn="just"/>
            <a:endParaRPr lang="en-US" dirty="0" smtClean="0">
              <a:latin typeface="Cambria" pitchFamily="18" charset="0"/>
            </a:endParaRPr>
          </a:p>
          <a:p>
            <a:pPr algn="just">
              <a:buNone/>
            </a:pPr>
            <a:r>
              <a:rPr lang="en-US" b="1" dirty="0" smtClean="0"/>
              <a:t>	</a:t>
            </a:r>
            <a:r>
              <a:rPr lang="en-US" dirty="0" smtClean="0">
                <a:latin typeface="Cambria" pitchFamily="18" charset="0"/>
              </a:rPr>
              <a:t>1</a:t>
            </a:r>
            <a:r>
              <a:rPr lang="en-US" dirty="0" smtClean="0">
                <a:latin typeface="Cambria" pitchFamily="18" charset="0"/>
              </a:rPr>
              <a:t>. Decide the </a:t>
            </a:r>
            <a:r>
              <a:rPr lang="en-US" dirty="0" smtClean="0">
                <a:latin typeface="Cambria" pitchFamily="18" charset="0"/>
              </a:rPr>
              <a:t>size</a:t>
            </a:r>
          </a:p>
          <a:p>
            <a:pPr algn="just">
              <a:buNone/>
            </a:pPr>
            <a:r>
              <a:rPr lang="en-US" dirty="0" smtClean="0">
                <a:latin typeface="Cambria" pitchFamily="18" charset="0"/>
              </a:rPr>
              <a:t>	2</a:t>
            </a:r>
            <a:r>
              <a:rPr lang="en-US" dirty="0" smtClean="0">
                <a:latin typeface="Cambria" pitchFamily="18" charset="0"/>
              </a:rPr>
              <a:t>. Maintain a </a:t>
            </a:r>
            <a:r>
              <a:rPr lang="en-US" dirty="0" smtClean="0">
                <a:latin typeface="Cambria" pitchFamily="18" charset="0"/>
              </a:rPr>
              <a:t>figure</a:t>
            </a:r>
          </a:p>
          <a:p>
            <a:pPr algn="just">
              <a:buNone/>
            </a:pPr>
            <a:r>
              <a:rPr lang="en-US" dirty="0" smtClean="0">
                <a:latin typeface="Cambria" pitchFamily="18" charset="0"/>
              </a:rPr>
              <a:t>	3</a:t>
            </a:r>
            <a:r>
              <a:rPr lang="en-US" dirty="0" smtClean="0">
                <a:latin typeface="Cambria" pitchFamily="18" charset="0"/>
              </a:rPr>
              <a:t>. Compare different </a:t>
            </a:r>
            <a:r>
              <a:rPr lang="en-US" dirty="0" smtClean="0">
                <a:latin typeface="Cambria" pitchFamily="18" charset="0"/>
              </a:rPr>
              <a:t>realtors</a:t>
            </a:r>
            <a:endParaRPr lang="en-US" dirty="0">
              <a:latin typeface="Cambria" pitchFamily="18" charset="0"/>
            </a:endParaRPr>
          </a:p>
        </p:txBody>
      </p:sp>
      <p:pic>
        <p:nvPicPr>
          <p:cNvPr id="4" name="Picture 3" descr="Office Space in South Delhi.jpg"/>
          <p:cNvPicPr>
            <a:picLocks noChangeAspect="1"/>
          </p:cNvPicPr>
          <p:nvPr/>
        </p:nvPicPr>
        <p:blipFill>
          <a:blip r:embed="rId2"/>
          <a:stretch>
            <a:fillRect/>
          </a:stretch>
        </p:blipFill>
        <p:spPr>
          <a:xfrm>
            <a:off x="5105400" y="3124200"/>
            <a:ext cx="3505200" cy="20029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3886200" cy="808038"/>
          </a:xfrm>
        </p:spPr>
        <p:style>
          <a:lnRef idx="1">
            <a:schemeClr val="accent6"/>
          </a:lnRef>
          <a:fillRef idx="2">
            <a:schemeClr val="accent6"/>
          </a:fillRef>
          <a:effectRef idx="1">
            <a:schemeClr val="accent6"/>
          </a:effectRef>
          <a:fontRef idx="minor">
            <a:schemeClr val="dk1"/>
          </a:fontRef>
        </p:style>
        <p:txBody>
          <a:bodyPr/>
          <a:lstStyle/>
          <a:p>
            <a:r>
              <a:rPr lang="en-US" b="1" dirty="0" smtClean="0">
                <a:latin typeface="Times New Roman" pitchFamily="18" charset="0"/>
                <a:cs typeface="Times New Roman" pitchFamily="18" charset="0"/>
              </a:rPr>
              <a:t>1</a:t>
            </a:r>
            <a:r>
              <a:rPr lang="en-US" b="1" dirty="0" smtClean="0">
                <a:latin typeface="Times New Roman" pitchFamily="18" charset="0"/>
                <a:cs typeface="Times New Roman" pitchFamily="18" charset="0"/>
              </a:rPr>
              <a:t>. Decide the size</a:t>
            </a:r>
          </a:p>
        </p:txBody>
      </p:sp>
      <p:sp>
        <p:nvSpPr>
          <p:cNvPr id="3" name="Content Placeholder 2"/>
          <p:cNvSpPr>
            <a:spLocks noGrp="1"/>
          </p:cNvSpPr>
          <p:nvPr>
            <p:ph sz="quarter" idx="1"/>
          </p:nvPr>
        </p:nvSpPr>
        <p:spPr/>
        <p:txBody>
          <a:bodyPr/>
          <a:lstStyle/>
          <a:p>
            <a:pPr algn="just"/>
            <a:r>
              <a:rPr lang="en-US" dirty="0" smtClean="0">
                <a:latin typeface="Cambria" pitchFamily="18" charset="0"/>
              </a:rPr>
              <a:t>One </a:t>
            </a:r>
            <a:r>
              <a:rPr lang="en-US" dirty="0" smtClean="0">
                <a:latin typeface="Cambria" pitchFamily="18" charset="0"/>
              </a:rPr>
              <a:t>must decide on the size of the premises they are looking for. With various options in different square feet sizes, realtors can serve you accurately once you decide on the premises dimension. </a:t>
            </a:r>
            <a:endParaRPr lang="en-US" dirty="0">
              <a:latin typeface="Cambria" pitchFamily="18" charset="0"/>
            </a:endParaRPr>
          </a:p>
        </p:txBody>
      </p:sp>
      <p:pic>
        <p:nvPicPr>
          <p:cNvPr id="4" name="Picture 3" descr="Commercial office in South Delhi.jpg"/>
          <p:cNvPicPr>
            <a:picLocks noChangeAspect="1"/>
          </p:cNvPicPr>
          <p:nvPr/>
        </p:nvPicPr>
        <p:blipFill>
          <a:blip r:embed="rId2"/>
          <a:stretch>
            <a:fillRect/>
          </a:stretch>
        </p:blipFill>
        <p:spPr>
          <a:xfrm>
            <a:off x="1524000" y="3200400"/>
            <a:ext cx="6096000" cy="330925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4572000" cy="914400"/>
          </a:xfrm>
        </p:spPr>
        <p:style>
          <a:lnRef idx="1">
            <a:schemeClr val="dk1"/>
          </a:lnRef>
          <a:fillRef idx="2">
            <a:schemeClr val="dk1"/>
          </a:fillRef>
          <a:effectRef idx="1">
            <a:schemeClr val="dk1"/>
          </a:effectRef>
          <a:fontRef idx="minor">
            <a:schemeClr val="dk1"/>
          </a:fontRef>
        </p:style>
        <p:txBody>
          <a:bodyPr/>
          <a:lstStyle/>
          <a:p>
            <a:r>
              <a:rPr lang="en-US" b="1" dirty="0" smtClean="0">
                <a:latin typeface="Times New Roman" pitchFamily="18" charset="0"/>
                <a:cs typeface="Times New Roman" pitchFamily="18" charset="0"/>
              </a:rPr>
              <a:t>2. Maintain a figure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371600"/>
            <a:ext cx="3657600" cy="5105400"/>
          </a:xfrm>
        </p:spPr>
        <p:style>
          <a:lnRef idx="2">
            <a:schemeClr val="accent6">
              <a:shade val="50000"/>
            </a:schemeClr>
          </a:lnRef>
          <a:fillRef idx="1">
            <a:schemeClr val="accent6"/>
          </a:fillRef>
          <a:effectRef idx="0">
            <a:schemeClr val="accent6"/>
          </a:effectRef>
          <a:fontRef idx="minor">
            <a:schemeClr val="lt1"/>
          </a:fontRef>
        </p:style>
        <p:txBody>
          <a:bodyPr/>
          <a:lstStyle/>
          <a:p>
            <a:pPr algn="just"/>
            <a:r>
              <a:rPr lang="en-US" dirty="0" smtClean="0">
                <a:latin typeface="Cambria" pitchFamily="18" charset="0"/>
              </a:rPr>
              <a:t>The </a:t>
            </a:r>
            <a:r>
              <a:rPr lang="en-US" dirty="0" smtClean="0">
                <a:latin typeface="Cambria" pitchFamily="18" charset="0"/>
              </a:rPr>
              <a:t>companies must decide on the figure they are willing to spend on the rental and maintenance charges. This makes it easier to choose an office in </a:t>
            </a:r>
            <a:r>
              <a:rPr lang="en-US" dirty="0" err="1" smtClean="0">
                <a:latin typeface="Cambria" pitchFamily="18" charset="0"/>
              </a:rPr>
              <a:t>okhla</a:t>
            </a:r>
            <a:r>
              <a:rPr lang="en-US" dirty="0" smtClean="0">
                <a:latin typeface="Cambria" pitchFamily="18" charset="0"/>
              </a:rPr>
              <a:t> which perfect suites your requirement. </a:t>
            </a:r>
            <a:endParaRPr lang="en-US" dirty="0">
              <a:latin typeface="Cambria" pitchFamily="18" charset="0"/>
            </a:endParaRPr>
          </a:p>
        </p:txBody>
      </p:sp>
      <p:pic>
        <p:nvPicPr>
          <p:cNvPr id="4" name="Picture 3" descr="Commercial-Property-For-Lease.jpg"/>
          <p:cNvPicPr>
            <a:picLocks noChangeAspect="1"/>
          </p:cNvPicPr>
          <p:nvPr/>
        </p:nvPicPr>
        <p:blipFill>
          <a:blip r:embed="rId2"/>
          <a:stretch>
            <a:fillRect/>
          </a:stretch>
        </p:blipFill>
        <p:spPr>
          <a:xfrm>
            <a:off x="4267200" y="1371600"/>
            <a:ext cx="4419600" cy="252548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descr="Furnished-Office-Space-For-Rent_0001_IMG_170516_134404.jpg.jpg"/>
          <p:cNvPicPr>
            <a:picLocks noChangeAspect="1"/>
          </p:cNvPicPr>
          <p:nvPr/>
        </p:nvPicPr>
        <p:blipFill>
          <a:blip r:embed="rId3"/>
          <a:stretch>
            <a:fillRect/>
          </a:stretch>
        </p:blipFill>
        <p:spPr>
          <a:xfrm>
            <a:off x="4267200" y="4038600"/>
            <a:ext cx="4419600" cy="25254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6629400" cy="808038"/>
          </a:xfrm>
        </p:spPr>
        <p:style>
          <a:lnRef idx="1">
            <a:schemeClr val="dk1"/>
          </a:lnRef>
          <a:fillRef idx="2">
            <a:schemeClr val="dk1"/>
          </a:fillRef>
          <a:effectRef idx="1">
            <a:schemeClr val="dk1"/>
          </a:effectRef>
          <a:fontRef idx="minor">
            <a:schemeClr val="dk1"/>
          </a:fontRef>
        </p:style>
        <p:txBody>
          <a:bodyPr>
            <a:normAutofit/>
          </a:bodyPr>
          <a:lstStyle/>
          <a:p>
            <a:r>
              <a:rPr lang="en-US" b="1" dirty="0" smtClean="0">
                <a:latin typeface="Times New Roman" pitchFamily="18" charset="0"/>
                <a:cs typeface="Times New Roman" pitchFamily="18" charset="0"/>
              </a:rPr>
              <a:t>3. Compare different realtors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2667000"/>
            <a:ext cx="7772400" cy="2438400"/>
          </a:xfrm>
        </p:spPr>
        <p:style>
          <a:lnRef idx="2">
            <a:schemeClr val="accent6">
              <a:shade val="50000"/>
            </a:schemeClr>
          </a:lnRef>
          <a:fillRef idx="1">
            <a:schemeClr val="accent6"/>
          </a:fillRef>
          <a:effectRef idx="0">
            <a:schemeClr val="accent6"/>
          </a:effectRef>
          <a:fontRef idx="minor">
            <a:schemeClr val="lt1"/>
          </a:fontRef>
        </p:style>
        <p:txBody>
          <a:bodyPr/>
          <a:lstStyle/>
          <a:p>
            <a:pPr algn="just"/>
            <a:r>
              <a:rPr lang="en-US" dirty="0" smtClean="0">
                <a:latin typeface="Cambria" pitchFamily="18" charset="0"/>
              </a:rPr>
              <a:t>Through </a:t>
            </a:r>
            <a:r>
              <a:rPr lang="en-US" dirty="0" smtClean="0">
                <a:latin typeface="Cambria" pitchFamily="18" charset="0"/>
              </a:rPr>
              <a:t>online platform, you can compare several agents and builders available in </a:t>
            </a:r>
            <a:r>
              <a:rPr lang="en-US" dirty="0" err="1" smtClean="0">
                <a:latin typeface="Cambria" pitchFamily="18" charset="0"/>
              </a:rPr>
              <a:t>okhla</a:t>
            </a:r>
            <a:r>
              <a:rPr lang="en-US" dirty="0" smtClean="0">
                <a:latin typeface="Cambria" pitchFamily="18" charset="0"/>
              </a:rPr>
              <a:t>. With genuine reviews online, you can come up with an easier and smarter selection on the realtor and builder to choose for your requirement. </a:t>
            </a:r>
            <a:endParaRPr lang="en-US" dirty="0">
              <a:latin typeface="Cambria" pitchFamily="18" charset="0"/>
            </a:endParaRP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781800" cy="808038"/>
          </a:xfrm>
        </p:spPr>
        <p:style>
          <a:lnRef idx="1">
            <a:schemeClr val="dk1"/>
          </a:lnRef>
          <a:fillRef idx="2">
            <a:schemeClr val="dk1"/>
          </a:fillRef>
          <a:effectRef idx="1">
            <a:schemeClr val="dk1"/>
          </a:effectRef>
          <a:fontRef idx="minor">
            <a:schemeClr val="dk1"/>
          </a:fontRef>
        </p:style>
        <p:txBody>
          <a:bodyPr/>
          <a:lstStyle/>
          <a:p>
            <a:r>
              <a:rPr lang="en-US" b="1" dirty="0" smtClean="0">
                <a:latin typeface="Times New Roman" pitchFamily="18" charset="0"/>
                <a:cs typeface="Times New Roman" pitchFamily="18" charset="0"/>
              </a:rPr>
              <a:t>Office Space on rent in Okhla</a:t>
            </a:r>
            <a:endParaRPr lang="en-US" b="1" dirty="0">
              <a:latin typeface="Times New Roman" pitchFamily="18" charset="0"/>
              <a:cs typeface="Times New Roman" pitchFamily="18" charset="0"/>
            </a:endParaRPr>
          </a:p>
        </p:txBody>
      </p:sp>
      <p:pic>
        <p:nvPicPr>
          <p:cNvPr id="6" name="Content Placeholder 5" descr="Properties on rent in Okhla.jpg"/>
          <p:cNvPicPr>
            <a:picLocks noGrp="1" noChangeAspect="1"/>
          </p:cNvPicPr>
          <p:nvPr>
            <p:ph sz="quarter" idx="1"/>
          </p:nvPr>
        </p:nvPicPr>
        <p:blipFill>
          <a:blip r:embed="rId2"/>
          <a:stretch>
            <a:fillRect/>
          </a:stretch>
        </p:blipFill>
        <p:spPr>
          <a:xfrm>
            <a:off x="762000" y="1676400"/>
            <a:ext cx="7772400" cy="4441371"/>
          </a:xfrm>
          <a:ln w="57150">
            <a:solidFill>
              <a:srgbClr val="666699"/>
            </a:solidFill>
          </a:ln>
        </p:spPr>
      </p:pic>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ner31.jpg"/>
          <p:cNvPicPr>
            <a:picLocks noGrp="1" noChangeAspect="1"/>
          </p:cNvPicPr>
          <p:nvPr>
            <p:ph sz="quarter" idx="1"/>
          </p:nvPr>
        </p:nvPicPr>
        <p:blipFill>
          <a:blip r:embed="rId2"/>
          <a:stretch>
            <a:fillRect/>
          </a:stretch>
        </p:blipFill>
        <p:spPr>
          <a:xfrm>
            <a:off x="762000" y="1828800"/>
            <a:ext cx="7924800" cy="3770050"/>
          </a:xfrm>
          <a:prstGeom prst="rect">
            <a:avLst/>
          </a:prstGeom>
          <a:solidFill>
            <a:srgbClr val="FFFFFF">
              <a:shade val="85000"/>
            </a:srgbClr>
          </a:solidFill>
          <a:ln w="57150" cap="sq">
            <a:solidFill>
              <a:schemeClr val="accent2">
                <a:lumMod val="60000"/>
                <a:lumOff val="40000"/>
              </a:schemeClr>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TotalTime>
  <Words>351</Words>
  <Application>Microsoft Office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Professional Offices in Okhla</vt:lpstr>
      <vt:lpstr>Do you want to change your office?</vt:lpstr>
      <vt:lpstr>Why Okhla?</vt:lpstr>
      <vt:lpstr>Offices in Okhla</vt:lpstr>
      <vt:lpstr>1. Decide the size</vt:lpstr>
      <vt:lpstr>2. Maintain a figure</vt:lpstr>
      <vt:lpstr>3. Compare different realtors</vt:lpstr>
      <vt:lpstr>Office Space on rent in Okhla</vt:lpstr>
      <vt:lpstr>Slide 9</vt:lpstr>
      <vt:lpstr>Conclusion</vt:lpstr>
      <vt:lpstr>Contact Us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Offices in Okhla</dc:title>
  <dc:creator>Ever-22</dc:creator>
  <cp:lastModifiedBy>Ever-22</cp:lastModifiedBy>
  <cp:revision>62</cp:revision>
  <dcterms:created xsi:type="dcterms:W3CDTF">2017-05-26T09:59:03Z</dcterms:created>
  <dcterms:modified xsi:type="dcterms:W3CDTF">2017-05-26T11:07:40Z</dcterms:modified>
</cp:coreProperties>
</file>