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64" r:id="rId5"/>
    <p:sldId id="263" r:id="rId6"/>
    <p:sldId id="262" r:id="rId7"/>
    <p:sldId id="261" r:id="rId8"/>
    <p:sldId id="260" r:id="rId9"/>
    <p:sldId id="259"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89101C26-B6C5-4915-9FCE-B3200451B3AF}" type="datetimeFigureOut">
              <a:rPr lang="en-US" smtClean="0"/>
              <a:pPr/>
              <a:t>5/26/2017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BFA6FFB1-4BD9-4BD3-A205-ED7384A3137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9101C26-B6C5-4915-9FCE-B3200451B3AF}" type="datetimeFigureOut">
              <a:rPr lang="en-US" smtClean="0"/>
              <a:pPr/>
              <a:t>5/26/2017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FA6FFB1-4BD9-4BD3-A205-ED7384A3137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9101C26-B6C5-4915-9FCE-B3200451B3AF}" type="datetimeFigureOut">
              <a:rPr lang="en-US" smtClean="0"/>
              <a:pPr/>
              <a:t>5/26/2017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FA6FFB1-4BD9-4BD3-A205-ED7384A3137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9101C26-B6C5-4915-9FCE-B3200451B3AF}" type="datetimeFigureOut">
              <a:rPr lang="en-US" smtClean="0"/>
              <a:pPr/>
              <a:t>5/26/2017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FA6FFB1-4BD9-4BD3-A205-ED7384A3137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9101C26-B6C5-4915-9FCE-B3200451B3AF}" type="datetimeFigureOut">
              <a:rPr lang="en-US" smtClean="0"/>
              <a:pPr/>
              <a:t>5/26/2017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FA6FFB1-4BD9-4BD3-A205-ED7384A3137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9101C26-B6C5-4915-9FCE-B3200451B3AF}" type="datetimeFigureOut">
              <a:rPr lang="en-US" smtClean="0"/>
              <a:pPr/>
              <a:t>5/26/2017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FA6FFB1-4BD9-4BD3-A205-ED7384A3137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9101C26-B6C5-4915-9FCE-B3200451B3AF}" type="datetimeFigureOut">
              <a:rPr lang="en-US" smtClean="0"/>
              <a:pPr/>
              <a:t>5/26/2017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FA6FFB1-4BD9-4BD3-A205-ED7384A3137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9101C26-B6C5-4915-9FCE-B3200451B3AF}" type="datetimeFigureOut">
              <a:rPr lang="en-US" smtClean="0"/>
              <a:pPr/>
              <a:t>5/26/2017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FA6FFB1-4BD9-4BD3-A205-ED7384A3137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9101C26-B6C5-4915-9FCE-B3200451B3AF}" type="datetimeFigureOut">
              <a:rPr lang="en-US" smtClean="0"/>
              <a:pPr/>
              <a:t>5/26/2017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FA6FFB1-4BD9-4BD3-A205-ED7384A3137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9101C26-B6C5-4915-9FCE-B3200451B3AF}" type="datetimeFigureOut">
              <a:rPr lang="en-US" smtClean="0"/>
              <a:pPr/>
              <a:t>5/26/2017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FA6FFB1-4BD9-4BD3-A205-ED7384A3137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9101C26-B6C5-4915-9FCE-B3200451B3AF}" type="datetimeFigureOut">
              <a:rPr lang="en-US" smtClean="0"/>
              <a:pPr/>
              <a:t>5/26/2017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FA6FFB1-4BD9-4BD3-A205-ED7384A31375}"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9101C26-B6C5-4915-9FCE-B3200451B3AF}" type="datetimeFigureOut">
              <a:rPr lang="en-US" smtClean="0"/>
              <a:pPr/>
              <a:t>5/26/2017</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FA6FFB1-4BD9-4BD3-A205-ED7384A3137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omac.i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articles.abilogic.com/218236/training-offers-best-platform-learning.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838200"/>
            <a:ext cx="6858000" cy="1066800"/>
          </a:xfrm>
        </p:spPr>
        <p:txBody>
          <a:bodyPr>
            <a:normAutofit/>
          </a:bodyPr>
          <a:lstStyle/>
          <a:p>
            <a:r>
              <a:rPr lang="en-US" sz="5400" dirty="0" smtClean="0">
                <a:solidFill>
                  <a:srgbClr val="C00000"/>
                </a:solidFill>
                <a:effectLst/>
                <a:latin typeface="Times New Roman" pitchFamily="18" charset="0"/>
                <a:cs typeface="Times New Roman" pitchFamily="18" charset="0"/>
              </a:rPr>
              <a:t>PLC SCADA Training</a:t>
            </a:r>
            <a:endParaRPr lang="en-US" sz="5400" dirty="0">
              <a:solidFill>
                <a:srgbClr val="C00000"/>
              </a:solidFill>
              <a:effectLst/>
              <a:latin typeface="Times New Roman" pitchFamily="18" charset="0"/>
              <a:cs typeface="Times New Roman" pitchFamily="18" charset="0"/>
            </a:endParaRPr>
          </a:p>
        </p:txBody>
      </p:sp>
      <p:sp>
        <p:nvSpPr>
          <p:cNvPr id="3" name="Subtitle 2"/>
          <p:cNvSpPr>
            <a:spLocks noGrp="1"/>
          </p:cNvSpPr>
          <p:nvPr>
            <p:ph type="subTitle" idx="1"/>
          </p:nvPr>
        </p:nvSpPr>
        <p:spPr>
          <a:xfrm>
            <a:off x="1219200" y="3733800"/>
            <a:ext cx="7315200" cy="990600"/>
          </a:xfrm>
        </p:spPr>
        <p:txBody>
          <a:bodyPr>
            <a:noAutofit/>
          </a:bodyPr>
          <a:lstStyle/>
          <a:p>
            <a:r>
              <a:rPr lang="en-US" sz="3200" b="1" dirty="0" smtClean="0">
                <a:latin typeface="Cambria" pitchFamily="18" charset="0"/>
              </a:rPr>
              <a:t>Training that offers the best platform</a:t>
            </a:r>
            <a:endParaRPr lang="en-US" sz="3200" dirty="0">
              <a:latin typeface="Cambria" pitchFamily="18" charset="0"/>
            </a:endParaRP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343400"/>
            <a:ext cx="7162800" cy="2362200"/>
          </a:xfrm>
        </p:spPr>
        <p:txBody>
          <a:bodyPr>
            <a:normAutofit fontScale="90000"/>
          </a:bodyPr>
          <a:lstStyle/>
          <a:p>
            <a:pPr algn="ctr"/>
            <a:r>
              <a:rPr lang="en-US" u="sng" dirty="0" smtClean="0">
                <a:solidFill>
                  <a:srgbClr val="002060"/>
                </a:solidFill>
                <a:latin typeface="Cambria" pitchFamily="18" charset="0"/>
              </a:rPr>
              <a:t>OMAC AUTOMATION</a:t>
            </a:r>
            <a:r>
              <a:rPr lang="en-US" dirty="0" smtClean="0">
                <a:solidFill>
                  <a:srgbClr val="002060"/>
                </a:solidFill>
                <a:latin typeface="Cambria" pitchFamily="18" charset="0"/>
              </a:rPr>
              <a:t/>
            </a:r>
            <a:br>
              <a:rPr lang="en-US" dirty="0" smtClean="0">
                <a:solidFill>
                  <a:srgbClr val="002060"/>
                </a:solidFill>
                <a:latin typeface="Cambria" pitchFamily="18" charset="0"/>
              </a:rPr>
            </a:br>
            <a:r>
              <a:rPr lang="en-US" dirty="0" smtClean="0">
                <a:latin typeface="Cambria" pitchFamily="18" charset="0"/>
              </a:rPr>
              <a:t/>
            </a:r>
            <a:br>
              <a:rPr lang="en-US" dirty="0" smtClean="0">
                <a:latin typeface="Cambria" pitchFamily="18" charset="0"/>
              </a:rPr>
            </a:br>
            <a:r>
              <a:rPr lang="pt-BR" dirty="0" smtClean="0">
                <a:solidFill>
                  <a:srgbClr val="C00000"/>
                </a:solidFill>
                <a:effectLst/>
                <a:latin typeface="Cambria" pitchFamily="18" charset="0"/>
              </a:rPr>
              <a:t>E-20, Sector -8, Udyog Marg, </a:t>
            </a:r>
            <a:br>
              <a:rPr lang="pt-BR" dirty="0" smtClean="0">
                <a:solidFill>
                  <a:srgbClr val="C00000"/>
                </a:solidFill>
                <a:effectLst/>
                <a:latin typeface="Cambria" pitchFamily="18" charset="0"/>
              </a:rPr>
            </a:br>
            <a:r>
              <a:rPr lang="pt-BR" dirty="0" smtClean="0">
                <a:solidFill>
                  <a:srgbClr val="C00000"/>
                </a:solidFill>
                <a:effectLst/>
                <a:latin typeface="Cambria" pitchFamily="18" charset="0"/>
              </a:rPr>
              <a:t>Noida (U.P.) -201301</a:t>
            </a:r>
            <a:br>
              <a:rPr lang="pt-BR" dirty="0" smtClean="0">
                <a:solidFill>
                  <a:srgbClr val="C00000"/>
                </a:solidFill>
                <a:effectLst/>
                <a:latin typeface="Cambria" pitchFamily="18" charset="0"/>
              </a:rPr>
            </a:br>
            <a:r>
              <a:rPr lang="pt-BR" dirty="0" smtClean="0">
                <a:solidFill>
                  <a:srgbClr val="C00000"/>
                </a:solidFill>
                <a:effectLst/>
                <a:latin typeface="Cambria" pitchFamily="18" charset="0"/>
              </a:rPr>
              <a:t>Email:-info@omac.in </a:t>
            </a:r>
            <a:br>
              <a:rPr lang="pt-BR" dirty="0" smtClean="0">
                <a:solidFill>
                  <a:srgbClr val="C00000"/>
                </a:solidFill>
                <a:effectLst/>
                <a:latin typeface="Cambria" pitchFamily="18" charset="0"/>
              </a:rPr>
            </a:br>
            <a:r>
              <a:rPr lang="pt-BR" dirty="0" smtClean="0">
                <a:solidFill>
                  <a:srgbClr val="C00000"/>
                </a:solidFill>
                <a:effectLst/>
                <a:latin typeface="Cambria" pitchFamily="18" charset="0"/>
              </a:rPr>
              <a:t>Phone No:- 0120-4117537,  </a:t>
            </a:r>
            <a:r>
              <a:rPr lang="en-US" dirty="0" smtClean="0">
                <a:solidFill>
                  <a:srgbClr val="C00000"/>
                </a:solidFill>
                <a:effectLst/>
                <a:latin typeface="Cambria" pitchFamily="18" charset="0"/>
              </a:rPr>
              <a:t>4316909</a:t>
            </a:r>
            <a:r>
              <a:rPr lang="pt-BR" dirty="0" smtClean="0">
                <a:solidFill>
                  <a:srgbClr val="C00000"/>
                </a:solidFill>
                <a:effectLst/>
                <a:latin typeface="Cambria" pitchFamily="18" charset="0"/>
              </a:rPr>
              <a:t/>
            </a:r>
            <a:br>
              <a:rPr lang="pt-BR" dirty="0" smtClean="0">
                <a:solidFill>
                  <a:srgbClr val="C00000"/>
                </a:solidFill>
                <a:effectLst/>
                <a:latin typeface="Cambria" pitchFamily="18" charset="0"/>
              </a:rPr>
            </a:br>
            <a:r>
              <a:rPr lang="pt-BR" dirty="0" smtClean="0">
                <a:solidFill>
                  <a:srgbClr val="C00000"/>
                </a:solidFill>
                <a:effectLst/>
                <a:latin typeface="Cambria" pitchFamily="18" charset="0"/>
              </a:rPr>
              <a:t>	Mobile:- +91- 9711869909</a:t>
            </a:r>
            <a:br>
              <a:rPr lang="pt-BR" dirty="0" smtClean="0">
                <a:solidFill>
                  <a:srgbClr val="C00000"/>
                </a:solidFill>
                <a:effectLst/>
                <a:latin typeface="Cambria" pitchFamily="18" charset="0"/>
              </a:rPr>
            </a:br>
            <a:r>
              <a:rPr lang="en-US" dirty="0" smtClean="0">
                <a:solidFill>
                  <a:srgbClr val="C00000"/>
                </a:solidFill>
                <a:effectLst/>
                <a:latin typeface="Cambria" pitchFamily="18" charset="0"/>
              </a:rPr>
              <a:t>Website:-   </a:t>
            </a:r>
            <a:r>
              <a:rPr lang="en-US" u="sng" dirty="0" smtClean="0">
                <a:solidFill>
                  <a:srgbClr val="C00000"/>
                </a:solidFill>
                <a:effectLst/>
                <a:latin typeface="Cambria" pitchFamily="18" charset="0"/>
                <a:hlinkClick r:id="rId2"/>
              </a:rPr>
              <a:t>www.omac.in</a:t>
            </a:r>
            <a:r>
              <a:rPr lang="en-US" u="sng" dirty="0" smtClean="0">
                <a:solidFill>
                  <a:srgbClr val="C00000"/>
                </a:solidFill>
                <a:latin typeface="Cambria" pitchFamily="18" charset="0"/>
              </a:rPr>
              <a:t/>
            </a:r>
            <a:br>
              <a:rPr lang="en-US" u="sng" dirty="0" smtClean="0">
                <a:solidFill>
                  <a:srgbClr val="C00000"/>
                </a:solidFill>
                <a:latin typeface="Cambria" pitchFamily="18" charset="0"/>
              </a:rPr>
            </a:br>
            <a:r>
              <a:rPr lang="en-US" dirty="0" smtClean="0">
                <a:latin typeface="Cambria" pitchFamily="18" charset="0"/>
              </a:rPr>
              <a:t/>
            </a:r>
            <a:br>
              <a:rPr lang="en-US" dirty="0" smtClean="0">
                <a:latin typeface="Cambria" pitchFamily="18" charset="0"/>
              </a:rPr>
            </a:br>
            <a:endParaRPr lang="en-US" dirty="0"/>
          </a:p>
        </p:txBody>
      </p:sp>
      <p:pic>
        <p:nvPicPr>
          <p:cNvPr id="4" name="Content Placeholder 3" descr="omac (2).png"/>
          <p:cNvPicPr>
            <a:picLocks noGrp="1" noChangeAspect="1"/>
          </p:cNvPicPr>
          <p:nvPr>
            <p:ph idx="1"/>
          </p:nvPr>
        </p:nvPicPr>
        <p:blipFill>
          <a:blip r:embed="rId3"/>
          <a:stretch>
            <a:fillRect/>
          </a:stretch>
        </p:blipFill>
        <p:spPr>
          <a:xfrm>
            <a:off x="3315019" y="508117"/>
            <a:ext cx="2552381" cy="93968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pu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057400"/>
            <a:ext cx="7696200" cy="2438400"/>
          </a:xfrm>
        </p:spPr>
        <p:txBody>
          <a:bodyPr>
            <a:normAutofit/>
          </a:bodyPr>
          <a:lstStyle/>
          <a:p>
            <a:pPr algn="ctr"/>
            <a:r>
              <a:rPr lang="en-US" sz="4800" dirty="0" smtClean="0">
                <a:ln w="10541" cmpd="sng">
                  <a:noFill/>
                  <a:prstDash val="solid"/>
                </a:ln>
                <a:solidFill>
                  <a:srgbClr val="C00000"/>
                </a:solidFill>
                <a:effectLst/>
                <a:latin typeface="Cambria" pitchFamily="18" charset="0"/>
                <a:cs typeface="Times New Roman" pitchFamily="18" charset="0"/>
              </a:rPr>
              <a:t>Thanks for watching</a:t>
            </a:r>
            <a:br>
              <a:rPr lang="en-US" sz="4800" dirty="0" smtClean="0">
                <a:ln w="10541" cmpd="sng">
                  <a:noFill/>
                  <a:prstDash val="solid"/>
                </a:ln>
                <a:solidFill>
                  <a:srgbClr val="C00000"/>
                </a:solidFill>
                <a:effectLst/>
                <a:latin typeface="Cambria" pitchFamily="18" charset="0"/>
                <a:cs typeface="Times New Roman" pitchFamily="18" charset="0"/>
              </a:rPr>
            </a:br>
            <a:r>
              <a:rPr lang="en-US" sz="4800" dirty="0" smtClean="0">
                <a:ln w="10541" cmpd="sng">
                  <a:noFill/>
                  <a:prstDash val="solid"/>
                </a:ln>
                <a:solidFill>
                  <a:srgbClr val="C00000"/>
                </a:solidFill>
                <a:effectLst/>
                <a:latin typeface="Cambria" pitchFamily="18" charset="0"/>
                <a:cs typeface="Times New Roman" pitchFamily="18" charset="0"/>
              </a:rPr>
              <a:t>Have a good time ahead </a:t>
            </a:r>
            <a:r>
              <a:rPr lang="en-US" sz="4800" dirty="0" smtClean="0">
                <a:ln w="10541" cmpd="sng">
                  <a:noFill/>
                  <a:prstDash val="solid"/>
                </a:ln>
                <a:solidFill>
                  <a:srgbClr val="C00000"/>
                </a:solidFill>
                <a:effectLst/>
                <a:latin typeface="Cambria" pitchFamily="18" charset="0"/>
                <a:cs typeface="Times New Roman" pitchFamily="18" charset="0"/>
                <a:sym typeface="Wingdings" pitchFamily="2" charset="2"/>
              </a:rPr>
              <a:t></a:t>
            </a:r>
            <a:r>
              <a:rPr lang="en-US" dirty="0" smtClean="0">
                <a:effectLst/>
                <a:latin typeface="Cambria" pitchFamily="18" charset="0"/>
              </a:rPr>
              <a:t/>
            </a:r>
            <a:br>
              <a:rPr lang="en-US" dirty="0" smtClean="0">
                <a:effectLst/>
                <a:latin typeface="Cambria" pitchFamily="18" charset="0"/>
              </a:rPr>
            </a:br>
            <a:endParaRPr lang="en-US" dirty="0">
              <a:effectLst/>
              <a:latin typeface="Cambria" pitchFamily="18" charset="0"/>
            </a:endParaRPr>
          </a:p>
        </p:txBody>
      </p:sp>
    </p:spTree>
  </p:cSld>
  <p:clrMapOvr>
    <a:masterClrMapping/>
  </p:clrMapOvr>
  <p:transition>
    <p:checke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7086600" cy="746760"/>
          </a:xfrm>
        </p:spPr>
        <p:txBody>
          <a:bodyPr>
            <a:normAutofit/>
          </a:bodyPr>
          <a:lstStyle/>
          <a:p>
            <a:r>
              <a:rPr lang="en-US" sz="4000" b="1" dirty="0" smtClean="0">
                <a:solidFill>
                  <a:srgbClr val="C00000"/>
                </a:solidFill>
                <a:effectLst/>
                <a:latin typeface="Times New Roman" pitchFamily="18" charset="0"/>
                <a:cs typeface="Times New Roman" pitchFamily="18" charset="0"/>
              </a:rPr>
              <a:t>Why PLC SCADA Training?</a:t>
            </a:r>
            <a:endParaRPr lang="en-US" sz="4000" b="1" dirty="0">
              <a:solidFill>
                <a:srgbClr val="C00000"/>
              </a:solidFill>
              <a:effectLst/>
              <a:latin typeface="Times New Roman" pitchFamily="18" charset="0"/>
              <a:cs typeface="Times New Roman" pitchFamily="18" charset="0"/>
            </a:endParaRPr>
          </a:p>
        </p:txBody>
      </p:sp>
      <p:sp>
        <p:nvSpPr>
          <p:cNvPr id="3" name="Content Placeholder 2"/>
          <p:cNvSpPr>
            <a:spLocks noGrp="1"/>
          </p:cNvSpPr>
          <p:nvPr>
            <p:ph idx="1"/>
          </p:nvPr>
        </p:nvSpPr>
        <p:spPr>
          <a:xfrm>
            <a:off x="457200" y="1676400"/>
            <a:ext cx="8183880" cy="4187952"/>
          </a:xfrm>
        </p:spPr>
        <p:txBody>
          <a:bodyPr>
            <a:normAutofit/>
          </a:bodyPr>
          <a:lstStyle/>
          <a:p>
            <a:pPr algn="just"/>
            <a:r>
              <a:rPr lang="en-US" dirty="0" smtClean="0">
                <a:latin typeface="Cambria" pitchFamily="18" charset="0"/>
              </a:rPr>
              <a:t>From personal to professional, technology is ruling every need of human kind. Machines that have an increasing impact on the profitable charts of manufacturing industry is use of PLC SCADA machines. And with </a:t>
            </a:r>
            <a:r>
              <a:rPr lang="en-US" b="1" dirty="0" smtClean="0">
                <a:latin typeface="Cambria" pitchFamily="18" charset="0"/>
                <a:hlinkClick r:id="rId2"/>
              </a:rPr>
              <a:t>PLC SCADA Training</a:t>
            </a:r>
            <a:r>
              <a:rPr lang="en-US" dirty="0" smtClean="0">
                <a:latin typeface="Cambria" pitchFamily="18" charset="0"/>
              </a:rPr>
              <a:t>, the beneficial platform is served to the graduates who are eager to learn the technological change in terms of automation industry. </a:t>
            </a:r>
          </a:p>
          <a:p>
            <a:pPr algn="just"/>
            <a:endParaRPr lang="en-US" dirty="0">
              <a:latin typeface="Cambria" pitchFamily="18" charset="0"/>
            </a:endParaRPr>
          </a:p>
        </p:txBody>
      </p:sp>
    </p:spTree>
  </p:cSld>
  <p:clrMapOvr>
    <a:masterClrMapping/>
  </p:clrMapOvr>
  <p:transition>
    <p:pull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391400" cy="914400"/>
          </a:xfrm>
        </p:spPr>
        <p:txBody>
          <a:bodyPr>
            <a:normAutofit/>
          </a:bodyPr>
          <a:lstStyle/>
          <a:p>
            <a:r>
              <a:rPr lang="en-US" sz="4000" dirty="0" smtClean="0">
                <a:solidFill>
                  <a:srgbClr val="C00000"/>
                </a:solidFill>
                <a:effectLst/>
                <a:latin typeface="Times New Roman" pitchFamily="18" charset="0"/>
                <a:cs typeface="Times New Roman" pitchFamily="18" charset="0"/>
              </a:rPr>
              <a:t>Advantages of Training Program</a:t>
            </a:r>
            <a:endParaRPr lang="en-US" sz="4000" dirty="0">
              <a:solidFill>
                <a:srgbClr val="C00000"/>
              </a:solidFill>
              <a:effectLst/>
              <a:latin typeface="Times New Roman" pitchFamily="18" charset="0"/>
              <a:cs typeface="Times New Roman" pitchFamily="18" charset="0"/>
            </a:endParaRPr>
          </a:p>
        </p:txBody>
      </p:sp>
      <p:sp>
        <p:nvSpPr>
          <p:cNvPr id="3" name="Content Placeholder 2"/>
          <p:cNvSpPr>
            <a:spLocks noGrp="1"/>
          </p:cNvSpPr>
          <p:nvPr>
            <p:ph idx="1"/>
          </p:nvPr>
        </p:nvSpPr>
        <p:spPr>
          <a:xfrm>
            <a:off x="685800" y="4343400"/>
            <a:ext cx="7924800" cy="1447800"/>
          </a:xfrm>
        </p:spPr>
        <p:style>
          <a:lnRef idx="1">
            <a:schemeClr val="dk1"/>
          </a:lnRef>
          <a:fillRef idx="2">
            <a:schemeClr val="dk1"/>
          </a:fillRef>
          <a:effectRef idx="1">
            <a:schemeClr val="dk1"/>
          </a:effectRef>
          <a:fontRef idx="minor">
            <a:schemeClr val="dk1"/>
          </a:fontRef>
        </p:style>
        <p:txBody>
          <a:bodyPr/>
          <a:lstStyle/>
          <a:p>
            <a:pPr algn="just"/>
            <a:r>
              <a:rPr lang="en-US" dirty="0" smtClean="0">
                <a:latin typeface="Cambria" pitchFamily="18" charset="0"/>
              </a:rPr>
              <a:t>One of the major advantages of registering of training program is the exposure with the expert professionals in the same field.</a:t>
            </a:r>
          </a:p>
          <a:p>
            <a:pPr algn="just">
              <a:buNone/>
            </a:pPr>
            <a:endParaRPr lang="en-US" dirty="0" smtClean="0">
              <a:latin typeface="Cambria" pitchFamily="18" charset="0"/>
            </a:endParaRPr>
          </a:p>
          <a:p>
            <a:pPr algn="just"/>
            <a:endParaRPr lang="en-US" dirty="0">
              <a:latin typeface="Cambria" pitchFamily="18" charset="0"/>
            </a:endParaRPr>
          </a:p>
        </p:txBody>
      </p:sp>
      <p:pic>
        <p:nvPicPr>
          <p:cNvPr id="4" name="Picture 3" descr="SCADA-Training-Courses-in-Noida-Delhi.png"/>
          <p:cNvPicPr>
            <a:picLocks noChangeAspect="1"/>
          </p:cNvPicPr>
          <p:nvPr/>
        </p:nvPicPr>
        <p:blipFill>
          <a:blip r:embed="rId2"/>
          <a:stretch>
            <a:fillRect/>
          </a:stretch>
        </p:blipFill>
        <p:spPr>
          <a:xfrm>
            <a:off x="838200" y="1295400"/>
            <a:ext cx="7467600" cy="2819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p:pull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3886200" cy="4572000"/>
          </a:xfrm>
        </p:spPr>
        <p:txBody>
          <a:bodyPr>
            <a:normAutofit/>
          </a:bodyPr>
          <a:lstStyle/>
          <a:p>
            <a:pPr algn="just"/>
            <a:r>
              <a:rPr lang="en-US" dirty="0" smtClean="0">
                <a:latin typeface="Cambria" pitchFamily="18" charset="0"/>
              </a:rPr>
              <a:t>Every procedure involved in manufacturing process are witnessed and examined under the supervision and excellent operational logins of PLC and SCADA systems. </a:t>
            </a:r>
          </a:p>
          <a:p>
            <a:pPr algn="just"/>
            <a:endParaRPr lang="en-US" dirty="0"/>
          </a:p>
        </p:txBody>
      </p:sp>
      <p:pic>
        <p:nvPicPr>
          <p:cNvPr id="4" name="Picture 3" descr="plc-courses-training.png"/>
          <p:cNvPicPr>
            <a:picLocks noChangeAspect="1"/>
          </p:cNvPicPr>
          <p:nvPr/>
        </p:nvPicPr>
        <p:blipFill>
          <a:blip r:embed="rId2"/>
          <a:stretch>
            <a:fillRect/>
          </a:stretch>
        </p:blipFill>
        <p:spPr>
          <a:xfrm>
            <a:off x="4495800" y="914400"/>
            <a:ext cx="4114800" cy="36576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zoom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latin typeface="Cambria" pitchFamily="18" charset="0"/>
              </a:rPr>
              <a:t>Through </a:t>
            </a:r>
            <a:r>
              <a:rPr lang="en-US" b="1" dirty="0" smtClean="0">
                <a:latin typeface="Cambria" pitchFamily="18" charset="0"/>
              </a:rPr>
              <a:t>PLC SCADA training</a:t>
            </a:r>
            <a:r>
              <a:rPr lang="en-US" dirty="0" smtClean="0">
                <a:latin typeface="Cambria" pitchFamily="18" charset="0"/>
              </a:rPr>
              <a:t>, You will learn the basic tactics of the machines along with expert guidance on real time data to be programmed under PLC which is a basic credential in automation industry. </a:t>
            </a:r>
          </a:p>
          <a:p>
            <a:pPr algn="just"/>
            <a:endParaRPr lang="en-US" dirty="0">
              <a:latin typeface="Cambria" pitchFamily="18" charset="0"/>
            </a:endParaRPr>
          </a:p>
        </p:txBody>
      </p:sp>
      <p:pic>
        <p:nvPicPr>
          <p:cNvPr id="5" name="Picture 4" descr="PLC SCADA training.png"/>
          <p:cNvPicPr>
            <a:picLocks noChangeAspect="1"/>
          </p:cNvPicPr>
          <p:nvPr/>
        </p:nvPicPr>
        <p:blipFill>
          <a:blip r:embed="rId2"/>
          <a:stretch>
            <a:fillRect/>
          </a:stretch>
        </p:blipFill>
        <p:spPr>
          <a:xfrm>
            <a:off x="3276600" y="2895600"/>
            <a:ext cx="5257800" cy="2819400"/>
          </a:xfrm>
          <a:prstGeom prst="rect">
            <a:avLst/>
          </a:prstGeom>
          <a:ln w="28575" cap="rnd">
            <a:solidFill>
              <a:schemeClr val="tx1">
                <a:lumMod val="95000"/>
                <a:lumOff val="5000"/>
              </a:schemeClr>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ransition>
    <p:wheel spokes="3"/>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822960"/>
          </a:xfrm>
        </p:spPr>
        <p:txBody>
          <a:bodyPr>
            <a:normAutofit/>
          </a:bodyPr>
          <a:lstStyle/>
          <a:p>
            <a:r>
              <a:rPr lang="en-US" sz="4000" dirty="0" smtClean="0">
                <a:solidFill>
                  <a:srgbClr val="C00000"/>
                </a:solidFill>
                <a:effectLst/>
                <a:latin typeface="Times New Roman" pitchFamily="18" charset="0"/>
                <a:cs typeface="Times New Roman" pitchFamily="18" charset="0"/>
              </a:rPr>
              <a:t>Need of a Professional in Industry</a:t>
            </a:r>
            <a:endParaRPr lang="en-US" sz="4000" dirty="0">
              <a:solidFill>
                <a:srgbClr val="C00000"/>
              </a:solidFill>
              <a:effectLst/>
              <a:latin typeface="Times New Roman" pitchFamily="18" charset="0"/>
              <a:cs typeface="Times New Roman" pitchFamily="18" charset="0"/>
            </a:endParaRPr>
          </a:p>
        </p:txBody>
      </p:sp>
      <p:sp>
        <p:nvSpPr>
          <p:cNvPr id="3" name="Content Placeholder 2"/>
          <p:cNvSpPr>
            <a:spLocks noGrp="1"/>
          </p:cNvSpPr>
          <p:nvPr>
            <p:ph idx="1"/>
          </p:nvPr>
        </p:nvSpPr>
        <p:spPr>
          <a:xfrm>
            <a:off x="533400" y="1676400"/>
            <a:ext cx="3810000" cy="4114800"/>
          </a:xfrm>
          <a:solidFill>
            <a:schemeClr val="bg1">
              <a:lumMod val="50000"/>
            </a:schemeClr>
          </a:solidFill>
          <a:ln w="19050"/>
        </p:spPr>
        <p:style>
          <a:lnRef idx="3">
            <a:schemeClr val="lt1"/>
          </a:lnRef>
          <a:fillRef idx="1">
            <a:schemeClr val="accent6"/>
          </a:fillRef>
          <a:effectRef idx="1">
            <a:schemeClr val="accent6"/>
          </a:effectRef>
          <a:fontRef idx="minor">
            <a:schemeClr val="lt1"/>
          </a:fontRef>
        </p:style>
        <p:txBody>
          <a:bodyPr>
            <a:normAutofit lnSpcReduction="10000"/>
          </a:bodyPr>
          <a:lstStyle/>
          <a:p>
            <a:pPr algn="just"/>
            <a:r>
              <a:rPr lang="en-US" b="1" dirty="0" smtClean="0">
                <a:latin typeface="Cambria" pitchFamily="18" charset="0"/>
              </a:rPr>
              <a:t>PLC SCADA training</a:t>
            </a:r>
            <a:r>
              <a:rPr lang="en-US" dirty="0" smtClean="0">
                <a:latin typeface="Cambria" pitchFamily="18" charset="0"/>
              </a:rPr>
              <a:t> is not only an available choice but has become a need for every individual who wants to learn and earn a professional position in automation industry.</a:t>
            </a:r>
          </a:p>
          <a:p>
            <a:pPr algn="just"/>
            <a:endParaRPr lang="en-US" dirty="0">
              <a:latin typeface="Cambria" pitchFamily="18" charset="0"/>
            </a:endParaRPr>
          </a:p>
        </p:txBody>
      </p:sp>
      <p:pic>
        <p:nvPicPr>
          <p:cNvPr id="4" name="Picture 3" descr="scada architecture.png"/>
          <p:cNvPicPr>
            <a:picLocks noChangeAspect="1"/>
          </p:cNvPicPr>
          <p:nvPr/>
        </p:nvPicPr>
        <p:blipFill>
          <a:blip r:embed="rId2"/>
          <a:stretch>
            <a:fillRect/>
          </a:stretch>
        </p:blipFill>
        <p:spPr>
          <a:xfrm>
            <a:off x="4495800" y="1676400"/>
            <a:ext cx="4114800" cy="4114800"/>
          </a:xfrm>
          <a:prstGeom prst="rect">
            <a:avLst/>
          </a:prstGeom>
          <a:solidFill>
            <a:srgbClr val="FFFFFF">
              <a:shade val="85000"/>
            </a:srgbClr>
          </a:solidFill>
          <a:ln w="3175" cap="sq">
            <a:solidFill>
              <a:schemeClr val="tx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PLC SCADA training  .jpg"/>
          <p:cNvPicPr>
            <a:picLocks noGrp="1" noChangeAspect="1"/>
          </p:cNvPicPr>
          <p:nvPr>
            <p:ph idx="1"/>
          </p:nvPr>
        </p:nvPicPr>
        <p:blipFill>
          <a:blip r:embed="rId2" cstate="print"/>
          <a:stretch>
            <a:fillRect/>
          </a:stretch>
        </p:blipFill>
        <p:spPr>
          <a:xfrm>
            <a:off x="838201" y="611843"/>
            <a:ext cx="7543799" cy="5103157"/>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ransition>
    <p:split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41960"/>
            <a:ext cx="7620000" cy="777240"/>
          </a:xfrm>
        </p:spPr>
        <p:txBody>
          <a:bodyPr>
            <a:noAutofit/>
          </a:bodyPr>
          <a:lstStyle/>
          <a:p>
            <a:r>
              <a:rPr lang="en-US" sz="4000" dirty="0" smtClean="0">
                <a:solidFill>
                  <a:srgbClr val="C00000"/>
                </a:solidFill>
                <a:effectLst/>
                <a:latin typeface="Times New Roman" pitchFamily="18" charset="0"/>
                <a:cs typeface="Times New Roman" pitchFamily="18" charset="0"/>
              </a:rPr>
              <a:t>Grow with PLC SCADA Training </a:t>
            </a:r>
            <a:endParaRPr lang="en-US" sz="4000" dirty="0">
              <a:solidFill>
                <a:srgbClr val="C00000"/>
              </a:solidFill>
              <a:effectLst/>
              <a:latin typeface="Times New Roman" pitchFamily="18" charset="0"/>
              <a:cs typeface="Times New Roman" pitchFamily="18" charset="0"/>
            </a:endParaRPr>
          </a:p>
        </p:txBody>
      </p:sp>
      <p:sp>
        <p:nvSpPr>
          <p:cNvPr id="3" name="Content Placeholder 2"/>
          <p:cNvSpPr>
            <a:spLocks noGrp="1"/>
          </p:cNvSpPr>
          <p:nvPr>
            <p:ph idx="1"/>
          </p:nvPr>
        </p:nvSpPr>
        <p:spPr>
          <a:xfrm>
            <a:off x="609600" y="1295400"/>
            <a:ext cx="8183880" cy="1828800"/>
          </a:xfrm>
        </p:spPr>
        <p:txBody>
          <a:bodyPr>
            <a:normAutofit lnSpcReduction="10000"/>
          </a:bodyPr>
          <a:lstStyle/>
          <a:p>
            <a:pPr algn="just"/>
            <a:r>
              <a:rPr lang="en-US" dirty="0" smtClean="0">
                <a:latin typeface="Cambria" pitchFamily="18" charset="0"/>
              </a:rPr>
              <a:t>If you consider yourself as an enthusiastic young professional, then </a:t>
            </a:r>
            <a:r>
              <a:rPr lang="en-US" b="1" dirty="0" smtClean="0">
                <a:latin typeface="Cambria" pitchFamily="18" charset="0"/>
              </a:rPr>
              <a:t>PLC SCADA training</a:t>
            </a:r>
            <a:r>
              <a:rPr lang="en-US" dirty="0" smtClean="0">
                <a:latin typeface="Cambria" pitchFamily="18" charset="0"/>
              </a:rPr>
              <a:t> will help you ensure a better place and designation in manufacturing firm.</a:t>
            </a:r>
            <a:endParaRPr lang="en-US" dirty="0">
              <a:latin typeface="Cambria" pitchFamily="18" charset="0"/>
            </a:endParaRPr>
          </a:p>
        </p:txBody>
      </p:sp>
      <p:pic>
        <p:nvPicPr>
          <p:cNvPr id="5" name="Picture 4" descr="33372-KUKA_Roboter_CEE_GmbH_Sp_z_o_o_oddzial_wPolsce.jpg"/>
          <p:cNvPicPr>
            <a:picLocks noChangeAspect="1"/>
          </p:cNvPicPr>
          <p:nvPr/>
        </p:nvPicPr>
        <p:blipFill>
          <a:blip r:embed="rId2"/>
          <a:stretch>
            <a:fillRect/>
          </a:stretch>
        </p:blipFill>
        <p:spPr>
          <a:xfrm>
            <a:off x="838200" y="3048000"/>
            <a:ext cx="5105400" cy="2715638"/>
          </a:xfrm>
          <a:prstGeom prst="roundRect">
            <a:avLst>
              <a:gd name="adj" fmla="val 16667"/>
            </a:avLst>
          </a:prstGeom>
          <a:ln w="28575">
            <a:solidFill>
              <a:srgbClr val="002060"/>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7" name="Picture 6" descr="PLC SCADA  systems.jpg"/>
          <p:cNvPicPr>
            <a:picLocks noChangeAspect="1"/>
          </p:cNvPicPr>
          <p:nvPr/>
        </p:nvPicPr>
        <p:blipFill>
          <a:blip r:embed="rId3"/>
          <a:stretch>
            <a:fillRect/>
          </a:stretch>
        </p:blipFill>
        <p:spPr>
          <a:xfrm>
            <a:off x="6172200" y="3048000"/>
            <a:ext cx="2373650" cy="2743200"/>
          </a:xfrm>
          <a:prstGeom prst="roundRect">
            <a:avLst>
              <a:gd name="adj" fmla="val 16667"/>
            </a:avLst>
          </a:prstGeom>
          <a:ln w="28575">
            <a:solidFill>
              <a:srgbClr val="002060"/>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circl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81000"/>
            <a:ext cx="6477000" cy="822960"/>
          </a:xfrm>
        </p:spPr>
        <p:txBody>
          <a:bodyPr>
            <a:normAutofit/>
          </a:bodyPr>
          <a:lstStyle/>
          <a:p>
            <a:r>
              <a:rPr lang="en-US" sz="4000" dirty="0" smtClean="0">
                <a:solidFill>
                  <a:srgbClr val="C00000"/>
                </a:solidFill>
                <a:effectLst/>
                <a:latin typeface="Times New Roman" pitchFamily="18" charset="0"/>
                <a:cs typeface="Times New Roman" pitchFamily="18" charset="0"/>
              </a:rPr>
              <a:t>Components of Automation</a:t>
            </a:r>
            <a:endParaRPr lang="en-US" sz="4000" dirty="0">
              <a:solidFill>
                <a:srgbClr val="C00000"/>
              </a:solidFill>
              <a:effectLst/>
              <a:latin typeface="Times New Roman" pitchFamily="18" charset="0"/>
              <a:cs typeface="Times New Roman" pitchFamily="18" charset="0"/>
            </a:endParaRPr>
          </a:p>
        </p:txBody>
      </p:sp>
      <p:pic>
        <p:nvPicPr>
          <p:cNvPr id="6" name="Content Placeholder 5" descr="Components of Automation.jpeg"/>
          <p:cNvPicPr>
            <a:picLocks noGrp="1" noChangeAspect="1"/>
          </p:cNvPicPr>
          <p:nvPr>
            <p:ph idx="1"/>
          </p:nvPr>
        </p:nvPicPr>
        <p:blipFill>
          <a:blip r:embed="rId2"/>
          <a:stretch>
            <a:fillRect/>
          </a:stretch>
        </p:blipFill>
        <p:spPr>
          <a:xfrm>
            <a:off x="1447800" y="1459624"/>
            <a:ext cx="6019800" cy="4255376"/>
          </a:xfrm>
          <a:prstGeom prst="rect">
            <a:avLst/>
          </a:prstGeom>
          <a:ln w="28575" cap="sq" cmpd="thickThin">
            <a:solidFill>
              <a:srgbClr val="002060"/>
            </a:solidFill>
            <a:prstDash val="solid"/>
            <a:miter lim="800000"/>
          </a:ln>
          <a:effectLst>
            <a:innerShdw blurRad="76200">
              <a:srgbClr val="000000"/>
            </a:innerShdw>
          </a:effectLst>
        </p:spPr>
      </p:pic>
    </p:spTree>
  </p:cSld>
  <p:clrMapOvr>
    <a:masterClrMapping/>
  </p:clrMapOvr>
  <p:transition>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97</TotalTime>
  <Words>237</Words>
  <Application>Microsoft Office PowerPoint</Application>
  <PresentationFormat>On-screen Show (4:3)</PresentationFormat>
  <Paragraphs>15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Aspect</vt:lpstr>
      <vt:lpstr>PLC SCADA Training</vt:lpstr>
      <vt:lpstr>Why PLC SCADA Training?</vt:lpstr>
      <vt:lpstr>Advantages of Training Program</vt:lpstr>
      <vt:lpstr>Slide 4</vt:lpstr>
      <vt:lpstr>Slide 5</vt:lpstr>
      <vt:lpstr>Need of a Professional in Industry</vt:lpstr>
      <vt:lpstr>Slide 7</vt:lpstr>
      <vt:lpstr>Grow with PLC SCADA Training </vt:lpstr>
      <vt:lpstr>Components of Automation</vt:lpstr>
      <vt:lpstr>OMAC AUTOMATION  E-20, Sector -8, Udyog Marg,  Noida (U.P.) -201301 Email:-info@omac.in  Phone No:- 0120-4117537,  4316909  Mobile:- +91- 9711869909 Website:-   www.omac.in  </vt:lpstr>
      <vt:lpstr>Thanks for watching Have a good time ahead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 Automation Training</dc:title>
  <dc:creator>Ever-22</dc:creator>
  <cp:lastModifiedBy>Ever-22</cp:lastModifiedBy>
  <cp:revision>46</cp:revision>
  <dcterms:created xsi:type="dcterms:W3CDTF">2017-05-26T05:39:22Z</dcterms:created>
  <dcterms:modified xsi:type="dcterms:W3CDTF">2017-05-26T07:18:11Z</dcterms:modified>
</cp:coreProperties>
</file>